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99" r:id="rId5"/>
    <p:sldId id="441" r:id="rId6"/>
    <p:sldId id="257" r:id="rId7"/>
    <p:sldId id="303" r:id="rId8"/>
    <p:sldId id="259" r:id="rId9"/>
    <p:sldId id="260" r:id="rId10"/>
    <p:sldId id="310" r:id="rId11"/>
    <p:sldId id="261" r:id="rId12"/>
    <p:sldId id="262" r:id="rId13"/>
    <p:sldId id="263" r:id="rId14"/>
    <p:sldId id="266" r:id="rId15"/>
    <p:sldId id="315" r:id="rId16"/>
    <p:sldId id="326" r:id="rId17"/>
    <p:sldId id="320" r:id="rId18"/>
    <p:sldId id="324" r:id="rId19"/>
    <p:sldId id="316" r:id="rId20"/>
    <p:sldId id="330" r:id="rId21"/>
    <p:sldId id="336" r:id="rId22"/>
    <p:sldId id="317" r:id="rId23"/>
    <p:sldId id="334" r:id="rId24"/>
    <p:sldId id="322" r:id="rId25"/>
    <p:sldId id="329" r:id="rId26"/>
    <p:sldId id="325" r:id="rId27"/>
    <p:sldId id="331" r:id="rId28"/>
    <p:sldId id="378" r:id="rId29"/>
    <p:sldId id="337" r:id="rId30"/>
    <p:sldId id="338" r:id="rId31"/>
    <p:sldId id="333" r:id="rId32"/>
    <p:sldId id="318" r:id="rId33"/>
    <p:sldId id="272" r:id="rId34"/>
    <p:sldId id="277" r:id="rId35"/>
    <p:sldId id="376" r:id="rId36"/>
    <p:sldId id="379" r:id="rId37"/>
    <p:sldId id="395" r:id="rId38"/>
    <p:sldId id="392" r:id="rId39"/>
    <p:sldId id="398" r:id="rId40"/>
    <p:sldId id="396" r:id="rId41"/>
    <p:sldId id="278" r:id="rId42"/>
    <p:sldId id="279" r:id="rId43"/>
    <p:sldId id="280" r:id="rId44"/>
    <p:sldId id="276" r:id="rId45"/>
    <p:sldId id="273" r:id="rId46"/>
  </p:sldIdLst>
  <p:sldSz cx="9144000" cy="5143500"/>
  <p:notesSz cx="6858000" cy="9144000"/>
  <p:embeddedFontLst>
    <p:embeddedFont>
      <p:font typeface="Roboto" panose="02000000000000000000"/>
      <p:regular r:id="rId50"/>
    </p:embeddedFont>
    <p:embeddedFont>
      <p:font typeface="Lato" panose="020F0502020204030203"/>
      <p:regular r:id="rId51"/>
    </p:embeddedFont>
    <p:embeddedFont>
      <p:font typeface="Lato Black" panose="020F0802020204030203"/>
      <p:bold r:id="rId52"/>
      <p:boldItalic r:id="rId53"/>
    </p:embeddedFont>
    <p:embeddedFont>
      <p:font typeface="Roboto Black" panose="02000000000000000000"/>
      <p:bold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E4A9603-99DF-43C8-89DA-B440D5B35D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font" Target="fonts/font6.fntdata"/><Relationship Id="rId54" Type="http://schemas.openxmlformats.org/officeDocument/2006/relationships/font" Target="fonts/font5.fntdata"/><Relationship Id="rId53" Type="http://schemas.openxmlformats.org/officeDocument/2006/relationships/font" Target="fonts/font4.fntdata"/><Relationship Id="rId52" Type="http://schemas.openxmlformats.org/officeDocument/2006/relationships/font" Target="fonts/font3.fntdata"/><Relationship Id="rId51" Type="http://schemas.openxmlformats.org/officeDocument/2006/relationships/font" Target="fonts/font2.fntdata"/><Relationship Id="rId50" Type="http://schemas.openxmlformats.org/officeDocument/2006/relationships/font" Target="fonts/font1.fntdata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2d05592bf_2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2d05592bf_2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2d05592bf_2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2d05592bf_2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2d05592bf_2_1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2d05592bf_2_1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2d05592bf_2_3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2d05592bf_2_3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2d05592bf_2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2d05592bf_2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2d05592bf_2_3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2d05592bf_2_3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2d05592bf_2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2d05592bf_2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2d05592bf_2_3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2d05592bf_2_3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2d05592bf_2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2d05592bf_2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2d05592bf_2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2d05592bf_2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d05592b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d05592b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2d05592bf_2_3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2d05592bf_2_3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2d05592bf_2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2d05592bf_2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2d05592bf_2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2d05592bf_2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2d05592bf_2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2d05592bf_2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2d05592bf_2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2d05592bf_2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2d05592bf_2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2d05592bf_2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2d05592bf_2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2d05592bf_2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2d05592bf_2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2d05592bf_2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2d05592bf_2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2d05592bf_2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2d05592bf_2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2d05592bf_2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d05592b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d05592b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2d05592bf_2_3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2d05592bf_2_3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2d05592bf_2_3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2d05592bf_2_3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2d05592bf_2_3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2d05592bf_2_3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2d05592bf_2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2d05592bf_2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2d05592bf_2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2d05592bf_2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2d05592bf_2_3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2d05592bf_2_3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2d05592bf_2_3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2d05592bf_2_3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2d05592bf_2_3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2d05592bf_2_3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2d05592bf_2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2d05592bf_2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2ef8c91c1_0_7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2ef8c91c1_0_7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d05592b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d05592b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2ef8c91c1_0_8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2ef8c91c1_0_8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2d05592bf_2_3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2d05592bf_2_3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2d05592bf_2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2d05592bf_2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2d05592bf_2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2d05592bf_2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2d05592bf_2_3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2d05592bf_2_3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ef8c91c1_0_6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2ef8c91c1_0_6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00" y="0"/>
            <a:ext cx="9144000" cy="5143500"/>
          </a:xfrm>
          <a:prstGeom prst="rect">
            <a:avLst/>
          </a:prstGeom>
          <a:solidFill>
            <a:srgbClr val="666666">
              <a:alpha val="383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952800" y="4059205"/>
            <a:ext cx="723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26200" y="2571750"/>
            <a:ext cx="5891700" cy="8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650800" y="-4"/>
            <a:ext cx="493200" cy="2571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 hasCustomPrompt="1"/>
          </p:nvPr>
        </p:nvSpPr>
        <p:spPr>
          <a:xfrm>
            <a:off x="2275225" y="1586200"/>
            <a:ext cx="4593600" cy="19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type="subTitle" idx="1"/>
          </p:nvPr>
        </p:nvSpPr>
        <p:spPr>
          <a:xfrm>
            <a:off x="2336700" y="4188493"/>
            <a:ext cx="44706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type="title" idx="2"/>
          </p:nvPr>
        </p:nvSpPr>
        <p:spPr>
          <a:xfrm>
            <a:off x="2461850" y="507200"/>
            <a:ext cx="42204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" name="Google Shape;52;p11"/>
          <p:cNvSpPr/>
          <p:nvPr/>
        </p:nvSpPr>
        <p:spPr>
          <a:xfrm>
            <a:off x="8650800" y="-4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53;p11"/>
          <p:cNvSpPr/>
          <p:nvPr/>
        </p:nvSpPr>
        <p:spPr>
          <a:xfrm>
            <a:off x="0" y="2571596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55650" y="483936"/>
            <a:ext cx="26901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  <p:sp>
        <p:nvSpPr>
          <p:cNvPr id="57" name="Google Shape;57;p13"/>
          <p:cNvSpPr txBox="1"/>
          <p:nvPr>
            <p:ph type="title" idx="2"/>
          </p:nvPr>
        </p:nvSpPr>
        <p:spPr>
          <a:xfrm>
            <a:off x="5824484" y="1651267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type="subTitle" idx="1"/>
          </p:nvPr>
        </p:nvSpPr>
        <p:spPr>
          <a:xfrm>
            <a:off x="5824484" y="1919166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type="title" idx="3"/>
          </p:nvPr>
        </p:nvSpPr>
        <p:spPr>
          <a:xfrm>
            <a:off x="5824484" y="2695120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type="subTitle" idx="4"/>
          </p:nvPr>
        </p:nvSpPr>
        <p:spPr>
          <a:xfrm>
            <a:off x="5824484" y="2963016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type="title" idx="5"/>
          </p:nvPr>
        </p:nvSpPr>
        <p:spPr>
          <a:xfrm>
            <a:off x="5824484" y="3749839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type="subTitle" idx="6"/>
          </p:nvPr>
        </p:nvSpPr>
        <p:spPr>
          <a:xfrm>
            <a:off x="5824484" y="4017740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type="title" idx="7" hasCustomPrompt="1"/>
          </p:nvPr>
        </p:nvSpPr>
        <p:spPr>
          <a:xfrm>
            <a:off x="4943609" y="188123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type="title" idx="8" hasCustomPrompt="1"/>
          </p:nvPr>
        </p:nvSpPr>
        <p:spPr>
          <a:xfrm>
            <a:off x="4943609" y="2929956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type="title" idx="9" hasCustomPrompt="1"/>
          </p:nvPr>
        </p:nvSpPr>
        <p:spPr>
          <a:xfrm>
            <a:off x="4943609" y="3978674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type="title" idx="13"/>
          </p:nvPr>
        </p:nvSpPr>
        <p:spPr>
          <a:xfrm>
            <a:off x="5824484" y="602255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type="subTitle" idx="14"/>
          </p:nvPr>
        </p:nvSpPr>
        <p:spPr>
          <a:xfrm>
            <a:off x="5824484" y="870154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type="title" idx="15" hasCustomPrompt="1"/>
          </p:nvPr>
        </p:nvSpPr>
        <p:spPr>
          <a:xfrm>
            <a:off x="4943609" y="835119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cion 1">
  <p:cSld name="CUSTOM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820440" y="2547475"/>
            <a:ext cx="7586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type="subTitle" idx="1"/>
          </p:nvPr>
        </p:nvSpPr>
        <p:spPr>
          <a:xfrm>
            <a:off x="844325" y="3680118"/>
            <a:ext cx="51336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>
            <a:off x="8650676" y="4660900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9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body" idx="1"/>
          </p:nvPr>
        </p:nvSpPr>
        <p:spPr>
          <a:xfrm>
            <a:off x="874200" y="2143874"/>
            <a:ext cx="3555600" cy="2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/>
              <a:buChar char="■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/>
        </p:txBody>
      </p:sp>
      <p:sp>
        <p:nvSpPr>
          <p:cNvPr id="76" name="Google Shape;76;p15"/>
          <p:cNvSpPr txBox="1"/>
          <p:nvPr>
            <p:ph type="body" idx="2"/>
          </p:nvPr>
        </p:nvSpPr>
        <p:spPr>
          <a:xfrm>
            <a:off x="4717175" y="928850"/>
            <a:ext cx="3555600" cy="3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/>
              <a:buChar char="■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/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838525" y="461900"/>
            <a:ext cx="37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8" name="Google Shape;78;p15"/>
          <p:cNvSpPr/>
          <p:nvPr/>
        </p:nvSpPr>
        <p:spPr>
          <a:xfrm>
            <a:off x="8650800" y="1"/>
            <a:ext cx="493200" cy="2370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650800" y="2852726"/>
            <a:ext cx="493200" cy="2295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CUSTOM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2571999"/>
            <a:ext cx="4572000" cy="2571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4572000" y="2571999"/>
            <a:ext cx="4572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952500" y="1948582"/>
            <a:ext cx="3619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subTitle" idx="1"/>
          </p:nvPr>
        </p:nvSpPr>
        <p:spPr>
          <a:xfrm>
            <a:off x="847625" y="3146743"/>
            <a:ext cx="2997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type="title" idx="2"/>
          </p:nvPr>
        </p:nvSpPr>
        <p:spPr>
          <a:xfrm>
            <a:off x="4572000" y="1948582"/>
            <a:ext cx="3619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1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type="subTitle" idx="3"/>
          </p:nvPr>
        </p:nvSpPr>
        <p:spPr>
          <a:xfrm>
            <a:off x="5299075" y="3146743"/>
            <a:ext cx="2997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lt1"/>
        </a:solid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-25" y="0"/>
            <a:ext cx="9155700" cy="51435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5322000" y="4196993"/>
            <a:ext cx="28695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type="subTitle" idx="1"/>
          </p:nvPr>
        </p:nvSpPr>
        <p:spPr>
          <a:xfrm>
            <a:off x="5322000" y="1227950"/>
            <a:ext cx="2869500" cy="2686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USTOM_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3932848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5403923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6827325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918725" y="2893005"/>
            <a:ext cx="2404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rgbClr val="5BBD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type="subTitle" idx="1"/>
          </p:nvPr>
        </p:nvSpPr>
        <p:spPr>
          <a:xfrm>
            <a:off x="3925837" y="3135790"/>
            <a:ext cx="1364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8"/>
          <p:cNvSpPr txBox="1"/>
          <p:nvPr>
            <p:ph type="title" idx="2" hasCustomPrompt="1"/>
          </p:nvPr>
        </p:nvSpPr>
        <p:spPr>
          <a:xfrm>
            <a:off x="3925837" y="2264850"/>
            <a:ext cx="1364100" cy="61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/>
          <p:nvPr>
            <p:ph type="title" idx="3" hasCustomPrompt="1"/>
          </p:nvPr>
        </p:nvSpPr>
        <p:spPr>
          <a:xfrm>
            <a:off x="5377394" y="2264850"/>
            <a:ext cx="1364100" cy="61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8"/>
          <p:cNvSpPr txBox="1"/>
          <p:nvPr>
            <p:ph type="title" idx="4" hasCustomPrompt="1"/>
          </p:nvPr>
        </p:nvSpPr>
        <p:spPr>
          <a:xfrm>
            <a:off x="6828950" y="2264850"/>
            <a:ext cx="1364100" cy="61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/>
          <p:nvPr>
            <p:ph type="subTitle" idx="5"/>
          </p:nvPr>
        </p:nvSpPr>
        <p:spPr>
          <a:xfrm>
            <a:off x="5377393" y="3135786"/>
            <a:ext cx="1364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18"/>
          <p:cNvSpPr txBox="1"/>
          <p:nvPr>
            <p:ph type="subTitle" idx="6"/>
          </p:nvPr>
        </p:nvSpPr>
        <p:spPr>
          <a:xfrm>
            <a:off x="6828950" y="3135788"/>
            <a:ext cx="1364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102" name="Google Shape;102;p18"/>
          <p:cNvCxnSpPr/>
          <p:nvPr/>
        </p:nvCxnSpPr>
        <p:spPr>
          <a:xfrm>
            <a:off x="5335050" y="3043226"/>
            <a:ext cx="0" cy="1181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6783850" y="3072361"/>
            <a:ext cx="0" cy="1181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845700" y="461900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type="subTitle" idx="1"/>
          </p:nvPr>
        </p:nvSpPr>
        <p:spPr>
          <a:xfrm>
            <a:off x="46951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19"/>
          <p:cNvSpPr txBox="1"/>
          <p:nvPr>
            <p:ph type="subTitle" idx="2"/>
          </p:nvPr>
        </p:nvSpPr>
        <p:spPr>
          <a:xfrm>
            <a:off x="9525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9"/>
          <p:cNvSpPr txBox="1"/>
          <p:nvPr>
            <p:ph type="subTitle" idx="3"/>
          </p:nvPr>
        </p:nvSpPr>
        <p:spPr>
          <a:xfrm>
            <a:off x="28238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9"/>
          <p:cNvSpPr txBox="1"/>
          <p:nvPr>
            <p:ph type="subTitle" idx="4"/>
          </p:nvPr>
        </p:nvSpPr>
        <p:spPr>
          <a:xfrm>
            <a:off x="65664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19"/>
          <p:cNvSpPr txBox="1"/>
          <p:nvPr>
            <p:ph type="title" idx="5"/>
          </p:nvPr>
        </p:nvSpPr>
        <p:spPr>
          <a:xfrm>
            <a:off x="9525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1" name="Google Shape;111;p19"/>
          <p:cNvSpPr txBox="1"/>
          <p:nvPr>
            <p:ph type="title" idx="6"/>
          </p:nvPr>
        </p:nvSpPr>
        <p:spPr>
          <a:xfrm>
            <a:off x="28238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19"/>
          <p:cNvSpPr txBox="1"/>
          <p:nvPr>
            <p:ph type="title" idx="7"/>
          </p:nvPr>
        </p:nvSpPr>
        <p:spPr>
          <a:xfrm>
            <a:off x="65664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3" name="Google Shape;113;p19"/>
          <p:cNvSpPr txBox="1"/>
          <p:nvPr>
            <p:ph type="title" idx="8"/>
          </p:nvPr>
        </p:nvSpPr>
        <p:spPr>
          <a:xfrm>
            <a:off x="46951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9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900"/>
            <a:ext cx="9152700" cy="14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3616350" y="3127763"/>
            <a:ext cx="1911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type="subTitle" idx="1"/>
          </p:nvPr>
        </p:nvSpPr>
        <p:spPr>
          <a:xfrm>
            <a:off x="3616350" y="3583942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type="title" idx="2"/>
          </p:nvPr>
        </p:nvSpPr>
        <p:spPr>
          <a:xfrm>
            <a:off x="6051600" y="3127763"/>
            <a:ext cx="1911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type="subTitle" idx="3"/>
          </p:nvPr>
        </p:nvSpPr>
        <p:spPr>
          <a:xfrm>
            <a:off x="6051600" y="3583942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type="title" idx="4"/>
          </p:nvPr>
        </p:nvSpPr>
        <p:spPr>
          <a:xfrm>
            <a:off x="1181100" y="3127763"/>
            <a:ext cx="1911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type="subTitle" idx="5"/>
          </p:nvPr>
        </p:nvSpPr>
        <p:spPr>
          <a:xfrm>
            <a:off x="1181100" y="3583942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type="title" idx="6"/>
          </p:nvPr>
        </p:nvSpPr>
        <p:spPr>
          <a:xfrm>
            <a:off x="0" y="465966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123" name="Google Shape;123;p20"/>
          <p:cNvCxnSpPr/>
          <p:nvPr/>
        </p:nvCxnSpPr>
        <p:spPr>
          <a:xfrm rot="10800000">
            <a:off x="3351850" y="1999350"/>
            <a:ext cx="0" cy="24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0"/>
          <p:cNvCxnSpPr/>
          <p:nvPr/>
        </p:nvCxnSpPr>
        <p:spPr>
          <a:xfrm rot="10800000">
            <a:off x="5784975" y="1999350"/>
            <a:ext cx="0" cy="24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0"/>
          <p:cNvSpPr/>
          <p:nvPr/>
        </p:nvSpPr>
        <p:spPr>
          <a:xfrm>
            <a:off x="865080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noFill/>
        <a:effectLst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952500" y="0"/>
            <a:ext cx="297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25225" y="2022130"/>
            <a:ext cx="24282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4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225225" y="3762512"/>
            <a:ext cx="24282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 idx="2" hasCustomPrompt="1"/>
          </p:nvPr>
        </p:nvSpPr>
        <p:spPr>
          <a:xfrm>
            <a:off x="1225225" y="610843"/>
            <a:ext cx="24282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0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845700" y="461900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type="subTitle" idx="1"/>
          </p:nvPr>
        </p:nvSpPr>
        <p:spPr>
          <a:xfrm>
            <a:off x="6052975" y="1921475"/>
            <a:ext cx="21348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21"/>
          <p:cNvSpPr txBox="1"/>
          <p:nvPr>
            <p:ph type="subTitle" idx="2"/>
          </p:nvPr>
        </p:nvSpPr>
        <p:spPr>
          <a:xfrm>
            <a:off x="950925" y="1921475"/>
            <a:ext cx="21348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1" name="Google Shape;131;p21"/>
          <p:cNvSpPr txBox="1"/>
          <p:nvPr>
            <p:ph type="subTitle" idx="3"/>
          </p:nvPr>
        </p:nvSpPr>
        <p:spPr>
          <a:xfrm>
            <a:off x="3509115" y="1921475"/>
            <a:ext cx="21348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2" name="Google Shape;132;p21"/>
          <p:cNvSpPr txBox="1"/>
          <p:nvPr>
            <p:ph type="title" idx="4"/>
          </p:nvPr>
        </p:nvSpPr>
        <p:spPr>
          <a:xfrm>
            <a:off x="1205800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3" name="Google Shape;133;p21"/>
          <p:cNvSpPr txBox="1"/>
          <p:nvPr>
            <p:ph type="title" idx="5"/>
          </p:nvPr>
        </p:nvSpPr>
        <p:spPr>
          <a:xfrm>
            <a:off x="3763989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4" name="Google Shape;134;p21"/>
          <p:cNvSpPr txBox="1"/>
          <p:nvPr>
            <p:ph type="title" idx="6"/>
          </p:nvPr>
        </p:nvSpPr>
        <p:spPr>
          <a:xfrm>
            <a:off x="6307823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subTitle" idx="1"/>
          </p:nvPr>
        </p:nvSpPr>
        <p:spPr>
          <a:xfrm>
            <a:off x="6555897" y="2524624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type="subTitle" idx="2"/>
          </p:nvPr>
        </p:nvSpPr>
        <p:spPr>
          <a:xfrm>
            <a:off x="1548490" y="2524624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type="subTitle" idx="3"/>
          </p:nvPr>
        </p:nvSpPr>
        <p:spPr>
          <a:xfrm>
            <a:off x="4052210" y="2524624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1548490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0" name="Google Shape;140;p22"/>
          <p:cNvSpPr txBox="1"/>
          <p:nvPr>
            <p:ph type="title" idx="4"/>
          </p:nvPr>
        </p:nvSpPr>
        <p:spPr>
          <a:xfrm>
            <a:off x="4049532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1" name="Google Shape;141;p22"/>
          <p:cNvSpPr txBox="1"/>
          <p:nvPr>
            <p:ph type="title" idx="5"/>
          </p:nvPr>
        </p:nvSpPr>
        <p:spPr>
          <a:xfrm>
            <a:off x="6550542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2" name="Google Shape;142;p22"/>
          <p:cNvSpPr txBox="1"/>
          <p:nvPr>
            <p:ph type="subTitle" idx="6"/>
          </p:nvPr>
        </p:nvSpPr>
        <p:spPr>
          <a:xfrm>
            <a:off x="6555897" y="4032467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type="subTitle" idx="7"/>
          </p:nvPr>
        </p:nvSpPr>
        <p:spPr>
          <a:xfrm>
            <a:off x="1548490" y="4032467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type="subTitle" idx="8"/>
          </p:nvPr>
        </p:nvSpPr>
        <p:spPr>
          <a:xfrm>
            <a:off x="4052210" y="4032467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type="title" idx="9"/>
          </p:nvPr>
        </p:nvSpPr>
        <p:spPr>
          <a:xfrm>
            <a:off x="1548490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6" name="Google Shape;146;p22"/>
          <p:cNvSpPr txBox="1"/>
          <p:nvPr>
            <p:ph type="title" idx="13"/>
          </p:nvPr>
        </p:nvSpPr>
        <p:spPr>
          <a:xfrm>
            <a:off x="4049532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7" name="Google Shape;147;p22"/>
          <p:cNvSpPr txBox="1"/>
          <p:nvPr>
            <p:ph type="title" idx="14"/>
          </p:nvPr>
        </p:nvSpPr>
        <p:spPr>
          <a:xfrm>
            <a:off x="6550542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8" name="Google Shape;148;p22"/>
          <p:cNvSpPr txBox="1"/>
          <p:nvPr>
            <p:ph type="title" idx="15"/>
          </p:nvPr>
        </p:nvSpPr>
        <p:spPr>
          <a:xfrm>
            <a:off x="845700" y="461900"/>
            <a:ext cx="37263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type="title" idx="16" hasCustomPrompt="1"/>
          </p:nvPr>
        </p:nvSpPr>
        <p:spPr>
          <a:xfrm>
            <a:off x="835525" y="246326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2"/>
          <p:cNvSpPr txBox="1"/>
          <p:nvPr>
            <p:ph type="title" idx="17" hasCustomPrompt="1"/>
          </p:nvPr>
        </p:nvSpPr>
        <p:spPr>
          <a:xfrm>
            <a:off x="835525" y="397721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type="title" idx="18" hasCustomPrompt="1"/>
          </p:nvPr>
        </p:nvSpPr>
        <p:spPr>
          <a:xfrm>
            <a:off x="3338745" y="246326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type="title" idx="19" hasCustomPrompt="1"/>
          </p:nvPr>
        </p:nvSpPr>
        <p:spPr>
          <a:xfrm>
            <a:off x="3338745" y="397721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/>
          <p:nvPr>
            <p:ph type="title" idx="20" hasCustomPrompt="1"/>
          </p:nvPr>
        </p:nvSpPr>
        <p:spPr>
          <a:xfrm>
            <a:off x="5841970" y="246326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/>
          <p:nvPr>
            <p:ph type="title" idx="21" hasCustomPrompt="1"/>
          </p:nvPr>
        </p:nvSpPr>
        <p:spPr>
          <a:xfrm>
            <a:off x="5841970" y="397721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2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8157601" y="46585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subTitle" idx="1"/>
          </p:nvPr>
        </p:nvSpPr>
        <p:spPr>
          <a:xfrm>
            <a:off x="5989789" y="1599100"/>
            <a:ext cx="2205300" cy="13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705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type="subTitle" idx="2"/>
          </p:nvPr>
        </p:nvSpPr>
        <p:spPr>
          <a:xfrm>
            <a:off x="2122453" y="1599100"/>
            <a:ext cx="2205300" cy="13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705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subTitle" idx="3"/>
          </p:nvPr>
        </p:nvSpPr>
        <p:spPr>
          <a:xfrm>
            <a:off x="5989789" y="3113225"/>
            <a:ext cx="2205300" cy="13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705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type="subTitle" idx="4"/>
          </p:nvPr>
        </p:nvSpPr>
        <p:spPr>
          <a:xfrm>
            <a:off x="2122461" y="3115019"/>
            <a:ext cx="2205300" cy="135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705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type="subTitle" idx="5"/>
          </p:nvPr>
        </p:nvSpPr>
        <p:spPr>
          <a:xfrm>
            <a:off x="4819652" y="2713493"/>
            <a:ext cx="1173600" cy="249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type="subTitle" idx="6"/>
          </p:nvPr>
        </p:nvSpPr>
        <p:spPr>
          <a:xfrm>
            <a:off x="952500" y="2713175"/>
            <a:ext cx="1173600" cy="249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type="subTitle" idx="7"/>
          </p:nvPr>
        </p:nvSpPr>
        <p:spPr>
          <a:xfrm>
            <a:off x="4819652" y="4227475"/>
            <a:ext cx="1173600" cy="24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type="subTitle" idx="8"/>
          </p:nvPr>
        </p:nvSpPr>
        <p:spPr>
          <a:xfrm>
            <a:off x="955475" y="4227475"/>
            <a:ext cx="1170600" cy="24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845700" y="461962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7" name="Google Shape;167;p23"/>
          <p:cNvSpPr/>
          <p:nvPr/>
        </p:nvSpPr>
        <p:spPr>
          <a:xfrm>
            <a:off x="-1" y="0"/>
            <a:ext cx="9555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8193574" y="0"/>
            <a:ext cx="9555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subTitle" idx="1"/>
          </p:nvPr>
        </p:nvSpPr>
        <p:spPr>
          <a:xfrm>
            <a:off x="952500" y="3477000"/>
            <a:ext cx="2247900" cy="99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type="title"/>
          </p:nvPr>
        </p:nvSpPr>
        <p:spPr>
          <a:xfrm>
            <a:off x="845700" y="474224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type="title" idx="2"/>
          </p:nvPr>
        </p:nvSpPr>
        <p:spPr>
          <a:xfrm>
            <a:off x="126389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type="subTitle" idx="3"/>
          </p:nvPr>
        </p:nvSpPr>
        <p:spPr>
          <a:xfrm>
            <a:off x="3448050" y="3477000"/>
            <a:ext cx="2247900" cy="99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type="title" idx="4"/>
          </p:nvPr>
        </p:nvSpPr>
        <p:spPr>
          <a:xfrm>
            <a:off x="375944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subTitle" idx="5"/>
          </p:nvPr>
        </p:nvSpPr>
        <p:spPr>
          <a:xfrm>
            <a:off x="5943600" y="3477000"/>
            <a:ext cx="2247900" cy="99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type="title" idx="6"/>
          </p:nvPr>
        </p:nvSpPr>
        <p:spPr>
          <a:xfrm>
            <a:off x="625499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859400" y="3811450"/>
            <a:ext cx="2769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100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CREDITS: This presentation template was created by </a:t>
            </a:r>
            <a:r>
              <a:rPr lang="en-GB" sz="1000" i="0" u="none" strike="noStrike" cap="none">
                <a:solidFill>
                  <a:schemeClr val="accent1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2"/>
              </a:rPr>
              <a:t>Slidesgo</a:t>
            </a:r>
            <a:r>
              <a:rPr lang="en-GB" sz="100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 including icons by </a:t>
            </a:r>
            <a:r>
              <a:rPr lang="en-GB" sz="1000" i="0" u="none" strike="noStrike" cap="none">
                <a:solidFill>
                  <a:schemeClr val="accent1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3"/>
              </a:rPr>
              <a:t>Flaticon</a:t>
            </a:r>
            <a:r>
              <a:rPr lang="en-GB" sz="100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 and infographics &amp; images by </a:t>
            </a:r>
            <a:r>
              <a:rPr lang="en-GB" sz="1000" i="0" u="none" strike="noStrike" cap="none">
                <a:solidFill>
                  <a:schemeClr val="accent1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4"/>
              </a:rPr>
              <a:t>Freepik</a:t>
            </a:r>
            <a:r>
              <a:rPr lang="en-GB" sz="1000" i="0" u="none" strike="noStrike" cap="none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. </a:t>
            </a:r>
            <a:endParaRPr sz="1000" i="0" u="none" strike="noStrike" cap="none">
              <a:solidFill>
                <a:schemeClr val="accen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952500" y="666600"/>
            <a:ext cx="3619500" cy="1258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type="subTitle" idx="1"/>
          </p:nvPr>
        </p:nvSpPr>
        <p:spPr>
          <a:xfrm>
            <a:off x="843600" y="2051500"/>
            <a:ext cx="31542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 panose="02000000000000000000"/>
              <a:buNone/>
              <a:def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83" name="Google Shape;183;p25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15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865080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15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0" name="Google Shape;190;p27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15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" name="Google Shape;194;p28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2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5556650" y="0"/>
            <a:ext cx="3587400" cy="5143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cion 2">
  <p:cSld name="CUSTOM_17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298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6154850" y="1020875"/>
            <a:ext cx="21360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1" name="Google Shape;201;p30"/>
          <p:cNvSpPr txBox="1"/>
          <p:nvPr>
            <p:ph type="subTitle" idx="1"/>
          </p:nvPr>
        </p:nvSpPr>
        <p:spPr>
          <a:xfrm>
            <a:off x="5145575" y="2803075"/>
            <a:ext cx="31464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8650800" y="2571745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type="body" idx="1"/>
          </p:nvPr>
        </p:nvSpPr>
        <p:spPr>
          <a:xfrm>
            <a:off x="903450" y="1155204"/>
            <a:ext cx="7337100" cy="3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300"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300"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300"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300"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300"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300"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300"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300"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1" y="4667326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8650801" y="4650476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bg>
      <p:bgPr>
        <a:solidFill>
          <a:schemeClr val="accent1"/>
        </a:solidFill>
        <a:effectLst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body" idx="1"/>
          </p:nvPr>
        </p:nvSpPr>
        <p:spPr>
          <a:xfrm>
            <a:off x="874200" y="2143874"/>
            <a:ext cx="3555600" cy="2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/>
              <a:buChar char="■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type="body" idx="2"/>
          </p:nvPr>
        </p:nvSpPr>
        <p:spPr>
          <a:xfrm>
            <a:off x="4717175" y="928850"/>
            <a:ext cx="3555600" cy="3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/>
              <a:buChar char="■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838525" y="461900"/>
            <a:ext cx="518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>
            <a:off x="0" y="1"/>
            <a:ext cx="493200" cy="2370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0" y="2852726"/>
            <a:ext cx="493200" cy="2295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4572000" y="-717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845700" y="501725"/>
            <a:ext cx="32166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type="body" idx="1"/>
          </p:nvPr>
        </p:nvSpPr>
        <p:spPr>
          <a:xfrm>
            <a:off x="845700" y="2378000"/>
            <a:ext cx="32166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179705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300"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300"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300"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300"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300"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300"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300" y="0"/>
            <a:ext cx="9144000" cy="5143500"/>
          </a:xfrm>
          <a:prstGeom prst="rect">
            <a:avLst/>
          </a:prstGeom>
          <a:solidFill>
            <a:srgbClr val="666666">
              <a:alpha val="383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388100" y="1464200"/>
            <a:ext cx="6367800" cy="20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/>
          <p:nvPr/>
        </p:nvSpPr>
        <p:spPr>
          <a:xfrm rot="5400000">
            <a:off x="4358230" y="360575"/>
            <a:ext cx="438000" cy="9154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844325" y="1020875"/>
            <a:ext cx="21360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type="subTitle" idx="1"/>
          </p:nvPr>
        </p:nvSpPr>
        <p:spPr>
          <a:xfrm>
            <a:off x="844325" y="2803075"/>
            <a:ext cx="31464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/>
          <p:nvPr/>
        </p:nvSpPr>
        <p:spPr>
          <a:xfrm>
            <a:off x="4573593" y="0"/>
            <a:ext cx="438000" cy="5143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2" Type="http://schemas.openxmlformats.org/officeDocument/2006/relationships/theme" Target="../theme/theme1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 panose="02000000000000000000"/>
              <a:buNone/>
              <a:defRPr sz="34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●"/>
              <a:defRPr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○"/>
              <a:defRPr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■"/>
              <a:defRPr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●"/>
              <a:defRPr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○"/>
              <a:defRPr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■"/>
              <a:defRPr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●"/>
              <a:defRPr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○"/>
              <a:defRPr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 panose="020F0502020204030203"/>
              <a:buChar char="■"/>
              <a:defRPr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subTitle" idx="1"/>
          </p:nvPr>
        </p:nvSpPr>
        <p:spPr>
          <a:xfrm>
            <a:off x="467360" y="4660265"/>
            <a:ext cx="3526155" cy="4565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solidFill>
                  <a:schemeClr val="lt1"/>
                </a:solidFill>
              </a:rPr>
              <a:t>SHELDON LUIS DE NORONHA</a:t>
            </a:r>
            <a:endParaRPr lang="en-IN" altLang="en-GB">
              <a:solidFill>
                <a:schemeClr val="lt1"/>
              </a:solidFill>
            </a:endParaRPr>
          </a:p>
        </p:txBody>
      </p:sp>
      <p:sp>
        <p:nvSpPr>
          <p:cNvPr id="221" name="Google Shape;221;p37"/>
          <p:cNvSpPr txBox="1"/>
          <p:nvPr>
            <p:ph type="ctrTitle"/>
          </p:nvPr>
        </p:nvSpPr>
        <p:spPr>
          <a:xfrm>
            <a:off x="1626235" y="1976120"/>
            <a:ext cx="5891530" cy="11906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COLUMBIA ASIA</a:t>
            </a:r>
            <a:r>
              <a:rPr lang="en-GB"/>
              <a:t> HOSPITAL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3"/>
          <p:cNvPicPr preferRelativeResize="0"/>
          <p:nvPr/>
        </p:nvPicPr>
        <p:blipFill rotWithShape="1">
          <a:blip r:embed="rId1"/>
          <a:srcRect r="6270" b="42555"/>
          <a:stretch>
            <a:fillRect/>
          </a:stretch>
        </p:blipFill>
        <p:spPr>
          <a:xfrm>
            <a:off x="0" y="0"/>
            <a:ext cx="9144002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/>
          <p:nvPr/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9" name="Google Shape;339;p43"/>
          <p:cNvSpPr txBox="1"/>
          <p:nvPr>
            <p:ph type="title" idx="2"/>
          </p:nvPr>
        </p:nvSpPr>
        <p:spPr>
          <a:xfrm>
            <a:off x="4572000" y="1948582"/>
            <a:ext cx="36195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Vision</a:t>
            </a:r>
            <a:endParaRPr lang="en-GB"/>
          </a:p>
        </p:txBody>
      </p:sp>
      <p:sp>
        <p:nvSpPr>
          <p:cNvPr id="340" name="Google Shape;340;p43"/>
          <p:cNvSpPr txBox="1"/>
          <p:nvPr>
            <p:ph type="subTitle" idx="1"/>
          </p:nvPr>
        </p:nvSpPr>
        <p:spPr>
          <a:xfrm>
            <a:off x="847725" y="3364230"/>
            <a:ext cx="2997200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altLang="en-GB">
                <a:sym typeface="+mn-ea"/>
              </a:rPr>
              <a:t>Be the preferred choice for the world ' s leading medical professionals and scientific minds </a:t>
            </a:r>
            <a:endParaRPr lang="en-GB"/>
          </a:p>
        </p:txBody>
      </p:sp>
      <p:sp>
        <p:nvSpPr>
          <p:cNvPr id="342" name="Google Shape;342;p43"/>
          <p:cNvSpPr txBox="1"/>
          <p:nvPr>
            <p:ph type="title"/>
          </p:nvPr>
        </p:nvSpPr>
        <p:spPr>
          <a:xfrm>
            <a:off x="952500" y="1948582"/>
            <a:ext cx="36195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Mission</a:t>
            </a:r>
            <a:endParaRPr lang="en-GB"/>
          </a:p>
        </p:txBody>
      </p:sp>
      <p:sp>
        <p:nvSpPr>
          <p:cNvPr id="343" name="Google Shape;343;p43"/>
          <p:cNvSpPr/>
          <p:nvPr/>
        </p:nvSpPr>
        <p:spPr>
          <a:xfrm>
            <a:off x="960943" y="2773358"/>
            <a:ext cx="491100" cy="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7699610" y="2773358"/>
            <a:ext cx="491100" cy="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Subtitle 1"/>
          <p:cNvSpPr/>
          <p:nvPr>
            <p:ph type="subTitle" idx="3"/>
          </p:nvPr>
        </p:nvSpPr>
        <p:spPr>
          <a:xfrm>
            <a:off x="5299075" y="3147060"/>
            <a:ext cx="3382645" cy="1497330"/>
          </a:xfrm>
        </p:spPr>
        <p:txBody>
          <a:bodyPr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altLang="en-GB">
                <a:sym typeface="+mn-ea"/>
              </a:rPr>
              <a:t>To create an Integrated World Class Healthcare System, Fostering, Protecting, Sustaining and Restoring Health through Best in Class Medical Practices and Cutting Edge Technology</a:t>
            </a:r>
            <a:endParaRPr lang="en-IN" altLang="en-GB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type="title"/>
          </p:nvPr>
        </p:nvSpPr>
        <p:spPr>
          <a:xfrm>
            <a:off x="918725" y="2893005"/>
            <a:ext cx="2404500" cy="12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Numbers</a:t>
            </a:r>
            <a:endParaRPr lang="en-GB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1"/>
          <a:srcRect l="553" t="39077" r="553" b="18790"/>
          <a:stretch>
            <a:fillRect/>
          </a:stretch>
        </p:blipFill>
        <p:spPr>
          <a:xfrm>
            <a:off x="0" y="0"/>
            <a:ext cx="91440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/>
          <p:nvPr/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2" name="Google Shape;352;p44"/>
          <p:cNvSpPr/>
          <p:nvPr/>
        </p:nvSpPr>
        <p:spPr>
          <a:xfrm>
            <a:off x="952500" y="4418770"/>
            <a:ext cx="491100" cy="54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3" name="Google Shape;353;p44"/>
          <p:cNvSpPr txBox="1"/>
          <p:nvPr>
            <p:ph type="title" idx="2"/>
          </p:nvPr>
        </p:nvSpPr>
        <p:spPr>
          <a:xfrm>
            <a:off x="3769995" y="2571750"/>
            <a:ext cx="1498600" cy="558165"/>
          </a:xfrm>
          <a:prstGeom prst="rect">
            <a:avLst/>
          </a:prstGeom>
          <a:noFill/>
          <a:ln>
            <a:noFill/>
          </a:ln>
        </p:spPr>
        <p:txBody>
          <a:bodyPr spcFirstLastPara="0" vert="horz" wrap="square" lIns="91425" tIns="91425" rIns="91425" bIns="91425" rtlCol="0" anchor="ctr" anchorCtr="0">
            <a:noAutofit/>
          </a:bodyPr>
          <a:lstStyle/>
          <a:p>
            <a:pPr lvl="0" algn="ctr"/>
            <a:r>
              <a:rPr lang="en-IN" altLang="en-GB" sz="3200">
                <a:sym typeface="+mn-ea"/>
              </a:rPr>
              <a:t>9,200+</a:t>
            </a:r>
            <a:endParaRPr lang="en-IN" altLang="en-GB" sz="3200">
              <a:sym typeface="+mn-ea"/>
            </a:endParaRPr>
          </a:p>
        </p:txBody>
      </p:sp>
      <p:sp>
        <p:nvSpPr>
          <p:cNvPr id="354" name="Google Shape;354;p44"/>
          <p:cNvSpPr txBox="1"/>
          <p:nvPr>
            <p:ph type="subTitle" idx="5"/>
          </p:nvPr>
        </p:nvSpPr>
        <p:spPr>
          <a:xfrm>
            <a:off x="7255510" y="3185795"/>
            <a:ext cx="1198880" cy="10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/>
              <a:t>This is the total number of</a:t>
            </a:r>
            <a:endParaRPr lang="en-GB"/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altLang="en-GB"/>
              <a:t>Hospital</a:t>
            </a:r>
            <a:endParaRPr lang="en-GB"/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/>
              <a:t>Operational Days</a:t>
            </a:r>
            <a:endParaRPr lang="en-IN"/>
          </a:p>
        </p:txBody>
      </p:sp>
      <p:sp>
        <p:nvSpPr>
          <p:cNvPr id="355" name="Google Shape;355;p44"/>
          <p:cNvSpPr txBox="1"/>
          <p:nvPr>
            <p:ph type="subTitle" idx="1"/>
          </p:nvPr>
        </p:nvSpPr>
        <p:spPr>
          <a:xfrm>
            <a:off x="3837940" y="3185795"/>
            <a:ext cx="1430655" cy="102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/>
              <a:t>This is the number of patients we </a:t>
            </a:r>
            <a:r>
              <a:rPr lang="en-IN" altLang="en-GB"/>
              <a:t> have treated</a:t>
            </a:r>
            <a:endParaRPr lang="en-GB"/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44"/>
          <p:cNvSpPr txBox="1"/>
          <p:nvPr>
            <p:ph type="title" idx="3"/>
          </p:nvPr>
        </p:nvSpPr>
        <p:spPr>
          <a:xfrm>
            <a:off x="6948805" y="2564765"/>
            <a:ext cx="1739900" cy="565150"/>
          </a:xfrm>
          <a:prstGeom prst="rect">
            <a:avLst/>
          </a:prstGeom>
          <a:noFill/>
          <a:ln>
            <a:noFill/>
          </a:ln>
        </p:spPr>
        <p:txBody>
          <a:bodyPr spcFirstLastPara="0" vert="horz" wrap="square" lIns="91425" tIns="91425" rIns="91425" bIns="91425" rtlCol="0" anchor="ctr" anchorCtr="0">
            <a:noAutofit/>
          </a:bodyPr>
          <a:lstStyle/>
          <a:p>
            <a:pPr lvl="0" algn="ctr"/>
            <a:r>
              <a:rPr lang="en-IN" altLang="en-GB" sz="3200">
                <a:sym typeface="+mn-ea"/>
              </a:rPr>
              <a:t>9,100+</a:t>
            </a:r>
            <a:endParaRPr lang="en-IN" altLang="en-GB" sz="3200">
              <a:sym typeface="+mn-ea"/>
            </a:endParaRPr>
          </a:p>
        </p:txBody>
      </p:sp>
      <p:sp>
        <p:nvSpPr>
          <p:cNvPr id="6" name="Google Shape;357;p44"/>
          <p:cNvSpPr txBox="1"/>
          <p:nvPr/>
        </p:nvSpPr>
        <p:spPr>
          <a:xfrm>
            <a:off x="5147945" y="2571750"/>
            <a:ext cx="1942465" cy="6140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 panose="02000000000000000000"/>
              <a:buNone/>
              <a:defRPr sz="4500" b="1" i="0" u="none" strike="noStrike" cap="none">
                <a:solidFill>
                  <a:srgbClr val="5BBD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/>
              <a:t>509 M$</a:t>
            </a:r>
            <a:endParaRPr lang="en-IN" altLang="en-GB" sz="3200"/>
          </a:p>
        </p:txBody>
      </p:sp>
      <p:sp>
        <p:nvSpPr>
          <p:cNvPr id="7" name="Google Shape;358;p44"/>
          <p:cNvSpPr txBox="1"/>
          <p:nvPr/>
        </p:nvSpPr>
        <p:spPr>
          <a:xfrm>
            <a:off x="5369720" y="3130073"/>
            <a:ext cx="1364100" cy="102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/>
              <a:t>This is the </a:t>
            </a:r>
            <a:r>
              <a:rPr lang="en-IN"/>
              <a:t>Total Amount of Revenue generated</a:t>
            </a:r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7"/>
          <p:cNvGrpSpPr/>
          <p:nvPr/>
        </p:nvGrpSpPr>
        <p:grpSpPr>
          <a:xfrm>
            <a:off x="2957825" y="2970200"/>
            <a:ext cx="643800" cy="820621"/>
            <a:chOff x="2957825" y="2970200"/>
            <a:chExt cx="643800" cy="820621"/>
          </a:xfrm>
        </p:grpSpPr>
        <p:sp>
          <p:nvSpPr>
            <p:cNvPr id="393" name="Google Shape;393;p47"/>
            <p:cNvSpPr/>
            <p:nvPr/>
          </p:nvSpPr>
          <p:spPr>
            <a:xfrm>
              <a:off x="2957825" y="2970200"/>
              <a:ext cx="643800" cy="64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394" name="Google Shape;394;p47"/>
            <p:cNvCxnSpPr/>
            <p:nvPr/>
          </p:nvCxnSpPr>
          <p:spPr>
            <a:xfrm>
              <a:off x="3279713" y="3613521"/>
              <a:ext cx="0" cy="1773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round/>
              <a:headEnd type="none" w="sm" len="sm"/>
              <a:tailEnd type="diamond" w="sm" len="sm"/>
            </a:ln>
          </p:spPr>
        </p:cxnSp>
      </p:grpSp>
      <p:cxnSp>
        <p:nvCxnSpPr>
          <p:cNvPr id="398" name="Google Shape;398;p47"/>
          <p:cNvCxnSpPr/>
          <p:nvPr/>
        </p:nvCxnSpPr>
        <p:spPr>
          <a:xfrm>
            <a:off x="952500" y="3292089"/>
            <a:ext cx="7239000" cy="0"/>
          </a:xfrm>
          <a:prstGeom prst="straightConnector1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5" name="Google Shape;405;p47"/>
          <p:cNvGrpSpPr/>
          <p:nvPr/>
        </p:nvGrpSpPr>
        <p:grpSpPr>
          <a:xfrm rot="10800000">
            <a:off x="5542363" y="2793035"/>
            <a:ext cx="643800" cy="820621"/>
            <a:chOff x="5542363" y="2970200"/>
            <a:chExt cx="643800" cy="820621"/>
          </a:xfrm>
        </p:grpSpPr>
        <p:sp>
          <p:nvSpPr>
            <p:cNvPr id="406" name="Google Shape;406;p47"/>
            <p:cNvSpPr/>
            <p:nvPr/>
          </p:nvSpPr>
          <p:spPr>
            <a:xfrm>
              <a:off x="5542363" y="2970200"/>
              <a:ext cx="643800" cy="64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07" name="Google Shape;407;p47"/>
            <p:cNvCxnSpPr/>
            <p:nvPr/>
          </p:nvCxnSpPr>
          <p:spPr>
            <a:xfrm>
              <a:off x="5864288" y="3613521"/>
              <a:ext cx="0" cy="17730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round/>
              <a:headEnd type="none" w="sm" len="sm"/>
              <a:tailEnd type="diamond" w="sm" len="sm"/>
            </a:ln>
          </p:spPr>
        </p:cxnSp>
      </p:grpSp>
      <p:sp>
        <p:nvSpPr>
          <p:cNvPr id="408" name="Google Shape;408;p47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Reached Milestones</a:t>
            </a:r>
            <a:endParaRPr lang="en-GB"/>
          </a:p>
        </p:txBody>
      </p:sp>
      <p:sp>
        <p:nvSpPr>
          <p:cNvPr id="410" name="Google Shape;410;p47"/>
          <p:cNvSpPr txBox="1"/>
          <p:nvPr>
            <p:ph type="body" idx="4294967295"/>
          </p:nvPr>
        </p:nvSpPr>
        <p:spPr>
          <a:xfrm>
            <a:off x="2267585" y="3866515"/>
            <a:ext cx="2012315" cy="671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IN" altLang="en-GB" sz="1400"/>
              <a:t>Patients: 4338</a:t>
            </a:r>
            <a:endParaRPr lang="en-IN" altLang="en-GB" sz="1400"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IN" altLang="en-GB" sz="1400"/>
              <a:t>Operational Days: 4321 </a:t>
            </a:r>
            <a:endParaRPr lang="en-IN" altLang="en-GB" sz="1400"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IN" altLang="en-GB" sz="1400"/>
              <a:t>Revenue: 240M$</a:t>
            </a:r>
            <a:endParaRPr lang="en-IN" altLang="en-GB" sz="1400"/>
          </a:p>
        </p:txBody>
      </p:sp>
      <p:sp>
        <p:nvSpPr>
          <p:cNvPr id="415" name="Google Shape;415;p47"/>
          <p:cNvSpPr txBox="1"/>
          <p:nvPr/>
        </p:nvSpPr>
        <p:spPr>
          <a:xfrm>
            <a:off x="3022704" y="3045866"/>
            <a:ext cx="5148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1100" b="1" i="0" u="none" strike="noStrike" cap="none">
                <a:solidFill>
                  <a:schemeClr val="lt1"/>
                </a:solidFill>
                <a:latin typeface="Lato Black" panose="020F0802020204030203"/>
                <a:ea typeface="Lato Black" panose="020F0802020204030203"/>
                <a:cs typeface="Lato Black" panose="020F0802020204030203"/>
                <a:sym typeface="Lato Black" panose="020F0802020204030203"/>
              </a:rPr>
              <a:t>2019</a:t>
            </a:r>
            <a:endParaRPr lang="en-IN" altLang="en-GB" sz="1100" b="1" i="0" u="none" strike="noStrike" cap="none">
              <a:solidFill>
                <a:schemeClr val="lt1"/>
              </a:solidFill>
              <a:latin typeface="Lato Black" panose="020F0802020204030203"/>
              <a:ea typeface="Lato Black" panose="020F0802020204030203"/>
              <a:cs typeface="Lato Black" panose="020F0802020204030203"/>
              <a:sym typeface="Lato Black" panose="020F0802020204030203"/>
            </a:endParaRPr>
          </a:p>
        </p:txBody>
      </p:sp>
      <p:sp>
        <p:nvSpPr>
          <p:cNvPr id="417" name="Google Shape;417;p47"/>
          <p:cNvSpPr txBox="1"/>
          <p:nvPr/>
        </p:nvSpPr>
        <p:spPr>
          <a:xfrm>
            <a:off x="5606871" y="3045866"/>
            <a:ext cx="5148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1100" b="1" i="0" u="none" strike="noStrike" cap="none">
                <a:solidFill>
                  <a:schemeClr val="lt1"/>
                </a:solidFill>
                <a:latin typeface="Lato Black" panose="020F0802020204030203"/>
                <a:ea typeface="Lato Black" panose="020F0802020204030203"/>
                <a:cs typeface="Lato Black" panose="020F0802020204030203"/>
                <a:sym typeface="Lato Black" panose="020F0802020204030203"/>
              </a:rPr>
              <a:t>2020</a:t>
            </a:r>
            <a:endParaRPr lang="en-IN" altLang="en-GB" sz="1100" b="1" i="0" u="none" strike="noStrike" cap="none">
              <a:solidFill>
                <a:schemeClr val="lt1"/>
              </a:solidFill>
              <a:latin typeface="Lato Black" panose="020F0802020204030203"/>
              <a:ea typeface="Lato Black" panose="020F0802020204030203"/>
              <a:cs typeface="Lato Black" panose="020F0802020204030203"/>
              <a:sym typeface="Lato Black" panose="020F0802020204030203"/>
            </a:endParaRPr>
          </a:p>
        </p:txBody>
      </p:sp>
      <p:sp>
        <p:nvSpPr>
          <p:cNvPr id="419" name="Google Shape;419;p47"/>
          <p:cNvSpPr/>
          <p:nvPr/>
        </p:nvSpPr>
        <p:spPr>
          <a:xfrm>
            <a:off x="4328222" y="1374287"/>
            <a:ext cx="491100" cy="54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Google Shape;410;p47"/>
          <p:cNvSpPr txBox="1"/>
          <p:nvPr/>
        </p:nvSpPr>
        <p:spPr>
          <a:xfrm>
            <a:off x="4859655" y="2012315"/>
            <a:ext cx="2012315" cy="6718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IN" altLang="en-GB" sz="1400"/>
              <a:t>Patients: 4878</a:t>
            </a:r>
            <a:endParaRPr lang="en-IN" altLang="en-GB" sz="1400"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IN" altLang="en-GB" sz="1400"/>
              <a:t>Operational Days: 4855 </a:t>
            </a:r>
            <a:endParaRPr lang="en-IN" altLang="en-GB" sz="1400"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-IN" altLang="en-GB" sz="1400"/>
              <a:t>Revenue: 269M$</a:t>
            </a:r>
            <a:endParaRPr lang="en-IN" altLang="en-GB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;p56"/>
          <p:cNvSpPr/>
          <p:nvPr/>
        </p:nvSpPr>
        <p:spPr>
          <a:xfrm>
            <a:off x="0" y="2081530"/>
            <a:ext cx="9144000" cy="1077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586;p56"/>
          <p:cNvSpPr txBox="1"/>
          <p:nvPr/>
        </p:nvSpPr>
        <p:spPr>
          <a:xfrm>
            <a:off x="2915920" y="2081530"/>
            <a:ext cx="3334385" cy="980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 panose="02000000000000000000"/>
              <a:buNone/>
              <a:defRPr sz="34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03. </a:t>
            </a:r>
            <a:endParaRPr lang="en-I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Hospital Stats</a:t>
            </a:r>
            <a:endParaRPr lang="en-I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 txBox="1"/>
          <p:nvPr>
            <p:ph type="title" idx="2"/>
          </p:nvPr>
        </p:nvSpPr>
        <p:spPr>
          <a:xfrm>
            <a:off x="2082800" y="123825"/>
            <a:ext cx="5073015" cy="675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/>
              <a:t>Total No. of </a:t>
            </a:r>
            <a:r>
              <a:rPr lang="en-IN" altLang="en-GB" sz="3200"/>
              <a:t>visited</a:t>
            </a:r>
            <a:endParaRPr lang="en-IN" altLang="en-GB" sz="3200"/>
          </a:p>
        </p:txBody>
      </p:sp>
      <p:sp>
        <p:nvSpPr>
          <p:cNvPr id="573" name="Google Shape;573;p55"/>
          <p:cNvSpPr txBox="1"/>
          <p:nvPr>
            <p:ph type="title"/>
          </p:nvPr>
        </p:nvSpPr>
        <p:spPr>
          <a:xfrm>
            <a:off x="2419350" y="771525"/>
            <a:ext cx="441833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8000" baseline="30000">
                <a:solidFill>
                  <a:srgbClr val="5BBDFF"/>
                </a:solidFill>
              </a:rPr>
              <a:t>9216</a:t>
            </a:r>
            <a:endParaRPr lang="en-IN" altLang="en-GB" sz="8000" baseline="30000">
              <a:solidFill>
                <a:srgbClr val="5BBDFF"/>
              </a:solidFill>
            </a:endParaRPr>
          </a:p>
        </p:txBody>
      </p:sp>
      <p:sp>
        <p:nvSpPr>
          <p:cNvPr id="5" name="Google Shape;572;p55"/>
          <p:cNvSpPr txBox="1"/>
          <p:nvPr/>
        </p:nvSpPr>
        <p:spPr>
          <a:xfrm>
            <a:off x="2156460" y="1779270"/>
            <a:ext cx="5073015" cy="798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8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/>
              <a:t>Operational days</a:t>
            </a:r>
            <a:endParaRPr lang="en-IN" altLang="en-GB" sz="3600"/>
          </a:p>
        </p:txBody>
      </p:sp>
      <p:sp>
        <p:nvSpPr>
          <p:cNvPr id="2" name="Google Shape;573;p55"/>
          <p:cNvSpPr txBox="1"/>
          <p:nvPr/>
        </p:nvSpPr>
        <p:spPr>
          <a:xfrm>
            <a:off x="2484120" y="2411095"/>
            <a:ext cx="4361815" cy="8578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8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8800" baseline="30000">
                <a:solidFill>
                  <a:srgbClr val="5BBDFF"/>
                </a:solidFill>
              </a:rPr>
              <a:t>9176</a:t>
            </a:r>
            <a:endParaRPr lang="en-IN" altLang="en-GB" sz="8800" baseline="30000">
              <a:solidFill>
                <a:srgbClr val="5BBDFF"/>
              </a:solidFill>
            </a:endParaRPr>
          </a:p>
        </p:txBody>
      </p:sp>
      <p:sp>
        <p:nvSpPr>
          <p:cNvPr id="3" name="Google Shape;572;p55"/>
          <p:cNvSpPr txBox="1"/>
          <p:nvPr/>
        </p:nvSpPr>
        <p:spPr>
          <a:xfrm>
            <a:off x="2082800" y="3578860"/>
            <a:ext cx="5073015" cy="7924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8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/>
              <a:t>Revenue Generated</a:t>
            </a:r>
            <a:endParaRPr lang="en-IN" altLang="en-GB" sz="3200"/>
          </a:p>
        </p:txBody>
      </p:sp>
      <p:sp>
        <p:nvSpPr>
          <p:cNvPr id="4" name="Google Shape;573;p55"/>
          <p:cNvSpPr txBox="1"/>
          <p:nvPr/>
        </p:nvSpPr>
        <p:spPr>
          <a:xfrm>
            <a:off x="2475865" y="4159885"/>
            <a:ext cx="4418330" cy="8401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8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8000" baseline="30000">
                <a:solidFill>
                  <a:srgbClr val="5BBDFF"/>
                </a:solidFill>
              </a:rPr>
              <a:t>509 M$</a:t>
            </a:r>
            <a:endParaRPr lang="en-IN" altLang="en-GB" sz="8000" baseline="30000">
              <a:solidFill>
                <a:srgbClr val="5BBD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/>
          <p:nvPr>
            <p:ph type="title"/>
          </p:nvPr>
        </p:nvSpPr>
        <p:spPr>
          <a:xfrm>
            <a:off x="827285" y="-239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Areas We Cover</a:t>
            </a:r>
            <a:endParaRPr lang="en-GB"/>
          </a:p>
        </p:txBody>
      </p:sp>
      <p:graphicFrame>
        <p:nvGraphicFramePr>
          <p:cNvPr id="491" name="Google Shape;491;p51"/>
          <p:cNvGraphicFramePr/>
          <p:nvPr>
            <p:custDataLst>
              <p:tags r:id="rId1"/>
            </p:custDataLst>
          </p:nvPr>
        </p:nvGraphicFramePr>
        <p:xfrm>
          <a:off x="3039110" y="628015"/>
          <a:ext cx="3028315" cy="4397375"/>
        </p:xfrm>
        <a:graphic>
          <a:graphicData uri="http://schemas.openxmlformats.org/drawingml/2006/table">
            <a:tbl>
              <a:tblPr>
                <a:noFill/>
                <a:tableStyleId>{FE4A9603-99DF-43C8-89DA-B440D5B35D62}</a:tableStyleId>
              </a:tblPr>
              <a:tblGrid>
                <a:gridCol w="875030"/>
                <a:gridCol w="2153285"/>
              </a:tblGrid>
              <a:tr h="608330">
                <a:tc>
                  <a:txBody>
                    <a:bodyPr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US" sz="1800" b="1">
                          <a:solidFill>
                            <a:schemeClr val="accen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General Practice</a:t>
                      </a:r>
                      <a:endParaRPr lang="en-IN" altLang="en-US" sz="1800" b="1">
                        <a:solidFill>
                          <a:schemeClr val="accen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6265">
                <a:tc>
                  <a:txBody>
                    <a:bodyPr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US" sz="1800" b="1">
                          <a:solidFill>
                            <a:schemeClr val="accen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Cardiology</a:t>
                      </a:r>
                      <a:endParaRPr lang="en-IN" altLang="en-US" sz="1800" b="1">
                        <a:solidFill>
                          <a:schemeClr val="accen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659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GB" sz="1800" b="1">
                          <a:solidFill>
                            <a:schemeClr val="accen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Gastroenterology</a:t>
                      </a:r>
                      <a:endParaRPr lang="en-IN" altLang="en-GB" sz="1800" b="1">
                        <a:solidFill>
                          <a:schemeClr val="accen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4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GB" sz="1800" b="1">
                          <a:solidFill>
                            <a:schemeClr val="accen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Neurology</a:t>
                      </a:r>
                      <a:endParaRPr lang="en-IN" altLang="en-GB" sz="1800" b="1">
                        <a:solidFill>
                          <a:schemeClr val="accen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51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GB" sz="1800" b="1">
                          <a:solidFill>
                            <a:schemeClr val="accen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Orthopedics</a:t>
                      </a:r>
                      <a:endParaRPr lang="en-IN" altLang="en-GB" sz="1800" b="1">
                        <a:solidFill>
                          <a:schemeClr val="accen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5315">
                <a:tc>
                  <a:txBody>
                    <a:bodyPr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US" sz="1800" b="1">
                          <a:solidFill>
                            <a:schemeClr val="accen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Physiotherapy</a:t>
                      </a:r>
                      <a:endParaRPr lang="en-IN" altLang="en-US" sz="1800" b="1">
                        <a:solidFill>
                          <a:schemeClr val="accen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6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en-GB" sz="1800" b="1">
                          <a:solidFill>
                            <a:schemeClr val="accent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Renal</a:t>
                      </a:r>
                      <a:endParaRPr lang="en-IN" altLang="en-GB" sz="1800" b="1">
                        <a:solidFill>
                          <a:schemeClr val="accent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7526" name="Google Shape;7526;p77"/>
          <p:cNvGrpSpPr/>
          <p:nvPr/>
        </p:nvGrpSpPr>
        <p:grpSpPr>
          <a:xfrm>
            <a:off x="3263000" y="771383"/>
            <a:ext cx="353757" cy="352833"/>
            <a:chOff x="-28461325" y="3545475"/>
            <a:chExt cx="296950" cy="296175"/>
          </a:xfrm>
          <a:solidFill>
            <a:schemeClr val="bg1"/>
          </a:solidFill>
        </p:grpSpPr>
        <p:sp>
          <p:nvSpPr>
            <p:cNvPr id="7527" name="Google Shape;7527;p77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8" name="Google Shape;7528;p77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9" name="Google Shape;7529;p77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0" name="Google Shape;7530;p77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1" name="Google Shape;7531;p77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2" name="Google Shape;7532;p77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522" name="Google Shape;7522;p77"/>
          <p:cNvGrpSpPr/>
          <p:nvPr/>
        </p:nvGrpSpPr>
        <p:grpSpPr>
          <a:xfrm>
            <a:off x="3263952" y="1345708"/>
            <a:ext cx="355663" cy="308725"/>
            <a:chOff x="-28462125" y="3199700"/>
            <a:chExt cx="298550" cy="259150"/>
          </a:xfrm>
          <a:solidFill>
            <a:schemeClr val="bg1"/>
          </a:solidFill>
        </p:grpSpPr>
        <p:sp>
          <p:nvSpPr>
            <p:cNvPr id="7523" name="Google Shape;7523;p77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4" name="Google Shape;7524;p77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5" name="Google Shape;7525;p77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699" name="Google Shape;7699;p77"/>
          <p:cNvSpPr/>
          <p:nvPr/>
        </p:nvSpPr>
        <p:spPr>
          <a:xfrm>
            <a:off x="3339033" y="1944975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95" name="Google Shape;7595;p77"/>
          <p:cNvGrpSpPr/>
          <p:nvPr/>
        </p:nvGrpSpPr>
        <p:grpSpPr>
          <a:xfrm>
            <a:off x="3267076" y="2618348"/>
            <a:ext cx="353757" cy="351463"/>
            <a:chOff x="-22845575" y="3504075"/>
            <a:chExt cx="296950" cy="295025"/>
          </a:xfrm>
          <a:solidFill>
            <a:schemeClr val="bg1"/>
          </a:solidFill>
        </p:grpSpPr>
        <p:sp>
          <p:nvSpPr>
            <p:cNvPr id="7596" name="Google Shape;7596;p77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7" name="Google Shape;7597;p77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84" name="Google Shape;7684;p77"/>
          <p:cNvGrpSpPr/>
          <p:nvPr/>
        </p:nvGrpSpPr>
        <p:grpSpPr>
          <a:xfrm>
            <a:off x="3272034" y="3299830"/>
            <a:ext cx="351910" cy="354710"/>
            <a:chOff x="-25094250" y="3176075"/>
            <a:chExt cx="295400" cy="297750"/>
          </a:xfrm>
          <a:solidFill>
            <a:schemeClr val="bg1"/>
          </a:solidFill>
        </p:grpSpPr>
        <p:sp>
          <p:nvSpPr>
            <p:cNvPr id="7685" name="Google Shape;7685;p77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6" name="Google Shape;7686;p77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7" name="Google Shape;7687;p77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24" name="Google Shape;7624;p77"/>
          <p:cNvGrpSpPr/>
          <p:nvPr/>
        </p:nvGrpSpPr>
        <p:grpSpPr>
          <a:xfrm>
            <a:off x="3264164" y="3891706"/>
            <a:ext cx="357509" cy="352595"/>
            <a:chOff x="-25834600" y="3915850"/>
            <a:chExt cx="300100" cy="295975"/>
          </a:xfrm>
          <a:solidFill>
            <a:schemeClr val="bg1"/>
          </a:solidFill>
        </p:grpSpPr>
        <p:sp>
          <p:nvSpPr>
            <p:cNvPr id="7625" name="Google Shape;7625;p77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6" name="Google Shape;7626;p77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7" name="Google Shape;7627;p77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579" name="Google Shape;7579;p77"/>
          <p:cNvGrpSpPr/>
          <p:nvPr/>
        </p:nvGrpSpPr>
        <p:grpSpPr>
          <a:xfrm>
            <a:off x="3272364" y="4499289"/>
            <a:ext cx="352833" cy="352833"/>
            <a:chOff x="-26201650" y="3176075"/>
            <a:chExt cx="296175" cy="296175"/>
          </a:xfrm>
          <a:solidFill>
            <a:schemeClr val="bg1"/>
          </a:solidFill>
        </p:grpSpPr>
        <p:sp>
          <p:nvSpPr>
            <p:cNvPr id="7580" name="Google Shape;7580;p77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1" name="Google Shape;7581;p77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323095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Hospital Analysis</a:t>
            </a:r>
            <a:endParaRPr lang="en-IN" alt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1491615"/>
            <a:ext cx="4898390" cy="253873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228715" y="758825"/>
            <a:ext cx="127000" cy="2943860"/>
            <a:chOff x="10035" y="742"/>
            <a:chExt cx="200" cy="4636"/>
          </a:xfrm>
        </p:grpSpPr>
        <p:sp>
          <p:nvSpPr>
            <p:cNvPr id="370" name="Google Shape;370;p45"/>
            <p:cNvSpPr/>
            <p:nvPr/>
          </p:nvSpPr>
          <p:spPr>
            <a:xfrm>
              <a:off x="10035" y="742"/>
              <a:ext cx="200" cy="19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" name="Google Shape;371;p45"/>
            <p:cNvSpPr/>
            <p:nvPr/>
          </p:nvSpPr>
          <p:spPr>
            <a:xfrm>
              <a:off x="10035" y="1996"/>
              <a:ext cx="200" cy="19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" name="Google Shape;371;p45"/>
            <p:cNvSpPr/>
            <p:nvPr/>
          </p:nvSpPr>
          <p:spPr>
            <a:xfrm>
              <a:off x="10035" y="3864"/>
              <a:ext cx="200" cy="19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371;p45"/>
            <p:cNvSpPr/>
            <p:nvPr/>
          </p:nvSpPr>
          <p:spPr>
            <a:xfrm>
              <a:off x="10035" y="5184"/>
              <a:ext cx="200" cy="19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32905" y="611505"/>
            <a:ext cx="2092325" cy="3850005"/>
            <a:chOff x="10603" y="963"/>
            <a:chExt cx="3295" cy="6063"/>
          </a:xfrm>
        </p:grpSpPr>
        <p:sp>
          <p:nvSpPr>
            <p:cNvPr id="364" name="Google Shape;364;p45"/>
            <p:cNvSpPr txBox="1"/>
            <p:nvPr/>
          </p:nvSpPr>
          <p:spPr>
            <a:xfrm>
              <a:off x="10603" y="963"/>
              <a:ext cx="3295" cy="1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Most Patients (</a:t>
              </a: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7.2K out of 9.2K) </a:t>
              </a: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 visited General Practice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65" name="Google Shape;365;p45"/>
            <p:cNvSpPr txBox="1"/>
            <p:nvPr/>
          </p:nvSpPr>
          <p:spPr>
            <a:xfrm>
              <a:off x="10603" y="2329"/>
              <a:ext cx="3294" cy="1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Most </a:t>
              </a: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Revenue (172.9M$) was generated by Orthopedics </a:t>
              </a: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 </a:t>
              </a:r>
              <a:endParaRPr 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9" name="Google Shape;364;p45"/>
            <p:cNvSpPr txBox="1"/>
            <p:nvPr/>
          </p:nvSpPr>
          <p:spPr>
            <a:xfrm>
              <a:off x="10603" y="4163"/>
              <a:ext cx="3294" cy="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Least Patients (</a:t>
              </a: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0.1</a:t>
              </a: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K ) </a:t>
              </a: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 visited Renal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0" name="Google Shape;365;p45"/>
            <p:cNvSpPr txBox="1"/>
            <p:nvPr/>
          </p:nvSpPr>
          <p:spPr>
            <a:xfrm>
              <a:off x="10603" y="5524"/>
              <a:ext cx="3294" cy="1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Least </a:t>
              </a: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Revenue (4.8M$) was generated by Renal </a:t>
              </a: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 </a:t>
              </a:r>
              <a:endParaRPr 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;p56"/>
          <p:cNvSpPr/>
          <p:nvPr/>
        </p:nvSpPr>
        <p:spPr>
          <a:xfrm>
            <a:off x="0" y="2081530"/>
            <a:ext cx="9144000" cy="1027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586;p56"/>
          <p:cNvSpPr txBox="1"/>
          <p:nvPr/>
        </p:nvSpPr>
        <p:spPr>
          <a:xfrm>
            <a:off x="2915920" y="2081530"/>
            <a:ext cx="3334385" cy="980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 panose="02000000000000000000"/>
              <a:buNone/>
              <a:defRPr sz="34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04. </a:t>
            </a:r>
            <a:endParaRPr lang="en-I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Doctor Stats</a:t>
            </a:r>
            <a:endParaRPr lang="en-I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 txBox="1"/>
          <p:nvPr>
            <p:ph type="title" idx="2"/>
          </p:nvPr>
        </p:nvSpPr>
        <p:spPr>
          <a:xfrm>
            <a:off x="1657350" y="769620"/>
            <a:ext cx="5829300" cy="74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/>
              <a:t>Consultating Doctors </a:t>
            </a:r>
            <a:endParaRPr lang="en-IN" altLang="en-GB" sz="3600"/>
          </a:p>
        </p:txBody>
      </p:sp>
      <p:sp>
        <p:nvSpPr>
          <p:cNvPr id="573" name="Google Shape;573;p55"/>
          <p:cNvSpPr txBox="1"/>
          <p:nvPr>
            <p:ph type="title"/>
          </p:nvPr>
        </p:nvSpPr>
        <p:spPr>
          <a:xfrm>
            <a:off x="2390775" y="1272540"/>
            <a:ext cx="4362450" cy="1059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8800" baseline="30000">
                <a:solidFill>
                  <a:srgbClr val="5BBDFF"/>
                </a:solidFill>
              </a:rPr>
              <a:t>22</a:t>
            </a:r>
            <a:endParaRPr lang="en-IN" altLang="en-GB" sz="8800" baseline="30000">
              <a:solidFill>
                <a:srgbClr val="5BBDFF"/>
              </a:solidFill>
            </a:endParaRPr>
          </a:p>
        </p:txBody>
      </p:sp>
      <p:sp>
        <p:nvSpPr>
          <p:cNvPr id="3" name="Google Shape;572;p55"/>
          <p:cNvSpPr txBox="1"/>
          <p:nvPr/>
        </p:nvSpPr>
        <p:spPr>
          <a:xfrm>
            <a:off x="1715135" y="2642235"/>
            <a:ext cx="5713730" cy="7410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8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/>
              <a:t>Doctor’s Fees</a:t>
            </a:r>
            <a:endParaRPr lang="en-IN" altLang="en-GB" sz="3600"/>
          </a:p>
        </p:txBody>
      </p:sp>
      <p:sp>
        <p:nvSpPr>
          <p:cNvPr id="2" name="Google Shape;573;p55"/>
          <p:cNvSpPr txBox="1"/>
          <p:nvPr/>
        </p:nvSpPr>
        <p:spPr>
          <a:xfrm>
            <a:off x="2390775" y="3145790"/>
            <a:ext cx="4362450" cy="10598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8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" panose="02000000000000000000"/>
              <a:buNone/>
              <a:defRPr sz="120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8800" baseline="30000">
                <a:solidFill>
                  <a:srgbClr val="5BBDFF"/>
                </a:solidFill>
              </a:rPr>
              <a:t>5.3 M$</a:t>
            </a:r>
            <a:endParaRPr lang="en-IN" altLang="en-GB" sz="8800" baseline="30000">
              <a:solidFill>
                <a:srgbClr val="5BBD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467240" y="48363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No. of Doctors</a:t>
            </a:r>
            <a:endParaRPr lang="en-IN" alt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348105"/>
            <a:ext cx="4544060" cy="26136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83935" y="339725"/>
            <a:ext cx="127635" cy="3508375"/>
            <a:chOff x="9581" y="535"/>
            <a:chExt cx="201" cy="5525"/>
          </a:xfrm>
        </p:grpSpPr>
        <p:sp>
          <p:nvSpPr>
            <p:cNvPr id="370" name="Google Shape;370;p45"/>
            <p:cNvSpPr/>
            <p:nvPr/>
          </p:nvSpPr>
          <p:spPr>
            <a:xfrm>
              <a:off x="9582" y="2010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" name="Google Shape;370;p45"/>
            <p:cNvSpPr/>
            <p:nvPr/>
          </p:nvSpPr>
          <p:spPr>
            <a:xfrm>
              <a:off x="9582" y="535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372;p45"/>
            <p:cNvSpPr/>
            <p:nvPr/>
          </p:nvSpPr>
          <p:spPr>
            <a:xfrm>
              <a:off x="9582" y="4050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372;p45"/>
            <p:cNvSpPr/>
            <p:nvPr/>
          </p:nvSpPr>
          <p:spPr>
            <a:xfrm>
              <a:off x="9581" y="5864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539865" y="267335"/>
            <a:ext cx="2359025" cy="4799330"/>
            <a:chOff x="10299" y="421"/>
            <a:chExt cx="3715" cy="7558"/>
          </a:xfrm>
        </p:grpSpPr>
        <p:sp>
          <p:nvSpPr>
            <p:cNvPr id="364" name="Google Shape;364;p45"/>
            <p:cNvSpPr txBox="1"/>
            <p:nvPr/>
          </p:nvSpPr>
          <p:spPr>
            <a:xfrm>
              <a:off x="10299" y="1896"/>
              <a:ext cx="3715" cy="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Gastroenterology, Orthopedics &amp; Physiotherapy have 4  consulting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6" name="Google Shape;364;p45"/>
            <p:cNvSpPr txBox="1"/>
            <p:nvPr/>
          </p:nvSpPr>
          <p:spPr>
            <a:xfrm>
              <a:off x="10300" y="421"/>
              <a:ext cx="3713" cy="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The Hospital has a total of 22 doctors/ specialists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8" name="Google Shape;364;p45"/>
            <p:cNvSpPr txBox="1"/>
            <p:nvPr/>
          </p:nvSpPr>
          <p:spPr>
            <a:xfrm>
              <a:off x="10300" y="3937"/>
              <a:ext cx="3715" cy="1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Cardiology, General Practice, Neurology &amp; Renal have 3 consulting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0" name="Google Shape;364;p45"/>
            <p:cNvSpPr txBox="1"/>
            <p:nvPr/>
          </p:nvSpPr>
          <p:spPr>
            <a:xfrm>
              <a:off x="10299" y="5751"/>
              <a:ext cx="3714" cy="2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Dr. Surya is the only speaclist who consults 3 Departments (</a:t>
              </a: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Gastroenterology, Orthopedics &amp; Physiotherapy)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827627" y="-296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Data Description</a:t>
            </a:r>
            <a:endParaRPr lang="en-IN" altLang="en-GB"/>
          </a:p>
        </p:txBody>
      </p:sp>
      <p:sp>
        <p:nvSpPr>
          <p:cNvPr id="4" name="Rectangles 3"/>
          <p:cNvSpPr/>
          <p:nvPr/>
        </p:nvSpPr>
        <p:spPr>
          <a:xfrm>
            <a:off x="890905" y="1131570"/>
            <a:ext cx="7496175" cy="38944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algn="l"/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Analysis was done on 2 datasets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464185" lvl="0" indent="-349885" algn="l" defTabSz="0">
              <a:buFont typeface="Arial" panose="020B0604020202020204" pitchFamily="34" charset="0"/>
              <a:buChar char="•"/>
              <a:tabLst>
                <a:tab pos="447675" algn="l"/>
              </a:tabLst>
            </a:pPr>
            <a:r>
              <a:rPr lang="en-IN" altLang="en-US" sz="1600" b="1" u="sng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Hospital and Patient Related Data:</a:t>
            </a:r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471805" lvl="0" indent="0" algn="l" defTabSz="0">
              <a:buFont typeface="Arial" panose="020B0604020202020204" pitchFamily="34" charset="0"/>
              <a:buNone/>
              <a:tabLst>
                <a:tab pos="447675" algn="l"/>
                <a:tab pos="537210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Data Related to the patient visits such as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  <a:tab pos="537210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Date of admission, 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  <a:tab pos="537210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Patient ID, 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  <a:tab pos="537210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Department visited, 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  <a:tab pos="537210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Patient Satisfaction Score,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  <a:tab pos="537210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Patient Demography,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  <a:tab pos="537210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Patient Wait time.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471805" lvl="0" indent="0" algn="l" defTabSz="0">
              <a:buFont typeface="Arial" panose="020B0604020202020204" pitchFamily="34" charset="0"/>
              <a:buNone/>
              <a:tabLst>
                <a:tab pos="447675" algn="l"/>
                <a:tab pos="537210" algn="l"/>
              </a:tabLst>
            </a:pP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400050" lvl="0" indent="-285750" algn="l" defTabSz="0">
              <a:buFont typeface="Arial" panose="020B0604020202020204" pitchFamily="34" charset="0"/>
              <a:buChar char="•"/>
              <a:tabLst>
                <a:tab pos="447675" algn="l"/>
              </a:tabLst>
            </a:pPr>
            <a:r>
              <a:rPr lang="en-IN" altLang="en-US" sz="1600" b="1" u="sng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Doctor Related Data:</a:t>
            </a:r>
            <a:endParaRPr lang="en-IN" altLang="en-US" sz="1600" b="1" u="sng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487045" lvl="0" indent="-15240" algn="l" defTabSz="0">
              <a:buFont typeface="Arial" panose="020B0604020202020204" pitchFamily="34" charset="0"/>
              <a:buNone/>
              <a:tabLst>
                <a:tab pos="447675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Data Related to Doctors such as 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Doctor Name,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Treated Patient ID, 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Department of Practice,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Apointment Fees per appointment,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757555" lvl="0" indent="-285750" algn="l" defTabSz="0">
              <a:buFont typeface="Arial" panose="020B0604020202020204" pitchFamily="34" charset="0"/>
              <a:buChar char="•"/>
              <a:tabLst>
                <a:tab pos="447675" algn="l"/>
              </a:tabLst>
            </a:pPr>
            <a:r>
              <a:rPr lang="en-I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Patient Bill Amount per appointment</a:t>
            </a:r>
            <a:endParaRPr lang="en-I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471805" lvl="0" indent="0" algn="l" defTabSz="0">
              <a:buFont typeface="Arial" panose="020B0604020202020204" pitchFamily="34" charset="0"/>
              <a:buNone/>
              <a:tabLst>
                <a:tab pos="447675" algn="l"/>
              </a:tabLst>
            </a:pP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114300" lvl="0" indent="0" algn="l" defTabSz="0">
              <a:buFont typeface="Arial" panose="020B0604020202020204" pitchFamily="34" charset="0"/>
              <a:buNone/>
              <a:tabLst>
                <a:tab pos="447675" algn="l"/>
              </a:tabLst>
            </a:pP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899795" y="771525"/>
            <a:ext cx="262953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Sets</a:t>
            </a:r>
            <a:endParaRPr lang="en-I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9;p56"/>
          <p:cNvSpPr/>
          <p:nvPr/>
        </p:nvSpPr>
        <p:spPr>
          <a:xfrm>
            <a:off x="0" y="2081530"/>
            <a:ext cx="9144000" cy="1022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6" name="Google Shape;586;p56"/>
          <p:cNvSpPr txBox="1"/>
          <p:nvPr>
            <p:ph type="title" idx="4"/>
          </p:nvPr>
        </p:nvSpPr>
        <p:spPr>
          <a:xfrm>
            <a:off x="2915920" y="2081530"/>
            <a:ext cx="3334385" cy="9804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05. </a:t>
            </a:r>
            <a:b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Patient Stats </a:t>
            </a:r>
            <a:endParaRPr lang="en-I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 txBox="1"/>
          <p:nvPr>
            <p:ph type="title" idx="2"/>
          </p:nvPr>
        </p:nvSpPr>
        <p:spPr>
          <a:xfrm>
            <a:off x="1934845" y="507365"/>
            <a:ext cx="5274310" cy="1519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Patient</a:t>
            </a:r>
            <a:r>
              <a:rPr lang="en-IN" altLang="en-GB" sz="4000"/>
              <a:t>s</a:t>
            </a:r>
            <a:br>
              <a:rPr lang="en-IN" altLang="en-GB" sz="4000"/>
            </a:br>
            <a:r>
              <a:rPr lang="en-IN" altLang="en-GB" sz="4000"/>
              <a:t>that visited</a:t>
            </a:r>
            <a:endParaRPr lang="en-IN" altLang="en-GB" sz="4000"/>
          </a:p>
        </p:txBody>
      </p:sp>
      <p:sp>
        <p:nvSpPr>
          <p:cNvPr id="573" name="Google Shape;573;p55"/>
          <p:cNvSpPr txBox="1"/>
          <p:nvPr>
            <p:ph type="title"/>
          </p:nvPr>
        </p:nvSpPr>
        <p:spPr>
          <a:xfrm>
            <a:off x="2275205" y="2571750"/>
            <a:ext cx="4593590" cy="1372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9600" baseline="30000">
                <a:solidFill>
                  <a:srgbClr val="5BBDFF"/>
                </a:solidFill>
              </a:rPr>
              <a:t>9216</a:t>
            </a:r>
            <a:endParaRPr lang="en-IN" altLang="en-GB" sz="9600" baseline="30000">
              <a:solidFill>
                <a:srgbClr val="5BBD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395485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Patients</a:t>
            </a:r>
            <a:endParaRPr lang="en-IN" altLang="en-GB"/>
          </a:p>
        </p:txBody>
      </p:sp>
      <p:grpSp>
        <p:nvGrpSpPr>
          <p:cNvPr id="3" name="Group 2"/>
          <p:cNvGrpSpPr/>
          <p:nvPr/>
        </p:nvGrpSpPr>
        <p:grpSpPr>
          <a:xfrm>
            <a:off x="6876415" y="1563370"/>
            <a:ext cx="1958340" cy="2030095"/>
            <a:chOff x="10829" y="2462"/>
            <a:chExt cx="3084" cy="3197"/>
          </a:xfrm>
        </p:grpSpPr>
        <p:sp>
          <p:nvSpPr>
            <p:cNvPr id="364" name="Google Shape;364;p45"/>
            <p:cNvSpPr txBox="1"/>
            <p:nvPr/>
          </p:nvSpPr>
          <p:spPr>
            <a:xfrm>
              <a:off x="10829" y="2462"/>
              <a:ext cx="3083" cy="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4.3k Patients in 2019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65" name="Google Shape;365;p45"/>
            <p:cNvSpPr txBox="1"/>
            <p:nvPr/>
          </p:nvSpPr>
          <p:spPr>
            <a:xfrm>
              <a:off x="10829" y="3481"/>
              <a:ext cx="3083" cy="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4.9k Patients in 2020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 </a:t>
              </a:r>
              <a:endParaRPr 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66" name="Google Shape;366;p45"/>
            <p:cNvSpPr txBox="1"/>
            <p:nvPr/>
          </p:nvSpPr>
          <p:spPr>
            <a:xfrm>
              <a:off x="10829" y="4501"/>
              <a:ext cx="3084" cy="1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Boost in the number of patients by  600</a:t>
              </a:r>
              <a:r>
                <a:rPr 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 </a:t>
              </a: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from 2019 to 2020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369" name="Google Shape;369;p45"/>
          <p:cNvGrpSpPr/>
          <p:nvPr/>
        </p:nvGrpSpPr>
        <p:grpSpPr>
          <a:xfrm>
            <a:off x="6372217" y="1630785"/>
            <a:ext cx="126900" cy="1419246"/>
            <a:chOff x="6515101" y="894820"/>
            <a:chExt cx="126900" cy="1419246"/>
          </a:xfrm>
        </p:grpSpPr>
        <p:sp>
          <p:nvSpPr>
            <p:cNvPr id="370" name="Google Shape;370;p45"/>
            <p:cNvSpPr/>
            <p:nvPr/>
          </p:nvSpPr>
          <p:spPr>
            <a:xfrm>
              <a:off x="6515101" y="894820"/>
              <a:ext cx="126900" cy="12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6515101" y="1542343"/>
              <a:ext cx="126900" cy="12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6515101" y="2189866"/>
              <a:ext cx="126900" cy="12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419860"/>
            <a:ext cx="4821555" cy="26308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 txBox="1"/>
          <p:nvPr>
            <p:ph type="title" idx="2"/>
          </p:nvPr>
        </p:nvSpPr>
        <p:spPr>
          <a:xfrm>
            <a:off x="1979930" y="555625"/>
            <a:ext cx="5274310" cy="15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4000"/>
              <a:t>Average Patient Wait Time</a:t>
            </a:r>
            <a:endParaRPr lang="en-IN" altLang="en-GB" sz="4000"/>
          </a:p>
        </p:txBody>
      </p:sp>
      <p:sp>
        <p:nvSpPr>
          <p:cNvPr id="573" name="Google Shape;573;p55"/>
          <p:cNvSpPr txBox="1"/>
          <p:nvPr>
            <p:ph type="title"/>
          </p:nvPr>
        </p:nvSpPr>
        <p:spPr>
          <a:xfrm>
            <a:off x="259715" y="2571750"/>
            <a:ext cx="8919210" cy="986790"/>
          </a:xfrm>
          <a:prstGeom prst="rect">
            <a:avLst/>
          </a:prstGeom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8800" baseline="30000">
                <a:solidFill>
                  <a:srgbClr val="5BBDFF"/>
                </a:solidFill>
              </a:rPr>
              <a:t>35 mins 13 secs</a:t>
            </a:r>
            <a:endParaRPr lang="en-IN" altLang="en-GB" sz="8800" baseline="30000">
              <a:solidFill>
                <a:srgbClr val="5BBD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467240" y="48363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Patient Gender</a:t>
            </a:r>
            <a:endParaRPr lang="en-IN" altLang="en-GB"/>
          </a:p>
        </p:txBody>
      </p:sp>
      <p:grpSp>
        <p:nvGrpSpPr>
          <p:cNvPr id="5" name="Group 4"/>
          <p:cNvGrpSpPr/>
          <p:nvPr/>
        </p:nvGrpSpPr>
        <p:grpSpPr>
          <a:xfrm>
            <a:off x="6876415" y="1635760"/>
            <a:ext cx="2091690" cy="2247900"/>
            <a:chOff x="10829" y="2576"/>
            <a:chExt cx="3294" cy="3540"/>
          </a:xfrm>
        </p:grpSpPr>
        <p:sp>
          <p:nvSpPr>
            <p:cNvPr id="364" name="Google Shape;364;p45"/>
            <p:cNvSpPr txBox="1"/>
            <p:nvPr/>
          </p:nvSpPr>
          <p:spPr>
            <a:xfrm>
              <a:off x="10829" y="2576"/>
              <a:ext cx="3294" cy="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49% Patients who visit are Female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65" name="Google Shape;365;p45"/>
            <p:cNvSpPr txBox="1"/>
            <p:nvPr/>
          </p:nvSpPr>
          <p:spPr>
            <a:xfrm>
              <a:off x="10829" y="3710"/>
              <a:ext cx="3083" cy="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51% Patients who visit are Male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 </a:t>
              </a:r>
              <a:endParaRPr 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66" name="Google Shape;366;p45"/>
            <p:cNvSpPr txBox="1"/>
            <p:nvPr/>
          </p:nvSpPr>
          <p:spPr>
            <a:xfrm>
              <a:off x="10829" y="4958"/>
              <a:ext cx="3084" cy="1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0.3% Patient gender is not mentioned 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403985"/>
            <a:ext cx="4396740" cy="27774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317615" y="1810385"/>
            <a:ext cx="127000" cy="1534160"/>
            <a:chOff x="9949" y="2851"/>
            <a:chExt cx="200" cy="2416"/>
          </a:xfrm>
        </p:grpSpPr>
        <p:grpSp>
          <p:nvGrpSpPr>
            <p:cNvPr id="369" name="Google Shape;369;p45"/>
            <p:cNvGrpSpPr/>
            <p:nvPr/>
          </p:nvGrpSpPr>
          <p:grpSpPr>
            <a:xfrm>
              <a:off x="9949" y="2851"/>
              <a:ext cx="200" cy="1215"/>
              <a:chOff x="6515101" y="894820"/>
              <a:chExt cx="126900" cy="771723"/>
            </a:xfrm>
          </p:grpSpPr>
          <p:sp>
            <p:nvSpPr>
              <p:cNvPr id="370" name="Google Shape;370;p45"/>
              <p:cNvSpPr/>
              <p:nvPr/>
            </p:nvSpPr>
            <p:spPr>
              <a:xfrm>
                <a:off x="6515101" y="894820"/>
                <a:ext cx="126900" cy="12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1" name="Google Shape;371;p45"/>
              <p:cNvSpPr/>
              <p:nvPr/>
            </p:nvSpPr>
            <p:spPr>
              <a:xfrm>
                <a:off x="6515101" y="1542343"/>
                <a:ext cx="126900" cy="12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" name="Google Shape;372;p45"/>
            <p:cNvSpPr/>
            <p:nvPr/>
          </p:nvSpPr>
          <p:spPr>
            <a:xfrm>
              <a:off x="9949" y="5071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467240" y="48363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Patient Age Group</a:t>
            </a:r>
            <a:endParaRPr lang="en-IN" altLang="en-GB"/>
          </a:p>
        </p:txBody>
      </p:sp>
      <p:grpSp>
        <p:nvGrpSpPr>
          <p:cNvPr id="2" name="Group 1"/>
          <p:cNvGrpSpPr/>
          <p:nvPr/>
        </p:nvGrpSpPr>
        <p:grpSpPr>
          <a:xfrm>
            <a:off x="6737350" y="382270"/>
            <a:ext cx="2230755" cy="3982720"/>
            <a:chOff x="10610" y="602"/>
            <a:chExt cx="3513" cy="6272"/>
          </a:xfrm>
        </p:grpSpPr>
        <p:sp>
          <p:nvSpPr>
            <p:cNvPr id="364" name="Google Shape;364;p45"/>
            <p:cNvSpPr txBox="1"/>
            <p:nvPr/>
          </p:nvSpPr>
          <p:spPr>
            <a:xfrm>
              <a:off x="10610" y="602"/>
              <a:ext cx="3513" cy="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2.2K(24%) Patients who visit are less than 20 years of age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66" name="Google Shape;366;p45"/>
            <p:cNvSpPr txBox="1"/>
            <p:nvPr/>
          </p:nvSpPr>
          <p:spPr>
            <a:xfrm>
              <a:off x="10611" y="5524"/>
              <a:ext cx="3512" cy="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2.3K(25%) Patients who visit are Senior Citizens (Above 60 years)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6" name="Google Shape;364;p45"/>
            <p:cNvSpPr txBox="1"/>
            <p:nvPr/>
          </p:nvSpPr>
          <p:spPr>
            <a:xfrm>
              <a:off x="10611" y="2189"/>
              <a:ext cx="3512" cy="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2.4K(26%) Patients who visit arein the age group between 20 and 39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8" name="Google Shape;364;p45"/>
            <p:cNvSpPr txBox="1"/>
            <p:nvPr/>
          </p:nvSpPr>
          <p:spPr>
            <a:xfrm>
              <a:off x="10610" y="3869"/>
              <a:ext cx="3513" cy="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2.3K(25%) Patients who visit arein the age group between 40 and 59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00470" y="483870"/>
            <a:ext cx="144145" cy="3219450"/>
            <a:chOff x="9922" y="762"/>
            <a:chExt cx="227" cy="5070"/>
          </a:xfrm>
        </p:grpSpPr>
        <p:sp>
          <p:nvSpPr>
            <p:cNvPr id="371" name="Google Shape;371;p45"/>
            <p:cNvSpPr/>
            <p:nvPr/>
          </p:nvSpPr>
          <p:spPr>
            <a:xfrm>
              <a:off x="9949" y="3870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" name="Google Shape;370;p45"/>
            <p:cNvSpPr/>
            <p:nvPr/>
          </p:nvSpPr>
          <p:spPr>
            <a:xfrm>
              <a:off x="9949" y="762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370;p45"/>
            <p:cNvSpPr/>
            <p:nvPr/>
          </p:nvSpPr>
          <p:spPr>
            <a:xfrm>
              <a:off x="9922" y="2316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372;p45"/>
            <p:cNvSpPr/>
            <p:nvPr/>
          </p:nvSpPr>
          <p:spPr>
            <a:xfrm>
              <a:off x="9949" y="5636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390015"/>
            <a:ext cx="4437380" cy="27692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0"/>
          <p:cNvPicPr preferRelativeResize="0"/>
          <p:nvPr/>
        </p:nvPicPr>
        <p:blipFill rotWithShape="1">
          <a:blip r:embed="rId1"/>
          <a:srcRect t="7862" b="7870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0"/>
          <p:cNvSpPr/>
          <p:nvPr/>
        </p:nvSpPr>
        <p:spPr>
          <a:xfrm>
            <a:off x="0" y="350"/>
            <a:ext cx="9144000" cy="51435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952500" y="0"/>
            <a:ext cx="297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2" name="Google Shape;482;p50"/>
          <p:cNvSpPr txBox="1"/>
          <p:nvPr>
            <p:ph type="title"/>
          </p:nvPr>
        </p:nvSpPr>
        <p:spPr>
          <a:xfrm>
            <a:off x="1225225" y="411770"/>
            <a:ext cx="24282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Patient Care</a:t>
            </a:r>
            <a:endParaRPr lang="en-GB"/>
          </a:p>
        </p:txBody>
      </p:sp>
      <p:sp>
        <p:nvSpPr>
          <p:cNvPr id="483" name="Google Shape;483;p50"/>
          <p:cNvSpPr txBox="1"/>
          <p:nvPr>
            <p:ph type="subTitle" idx="1"/>
          </p:nvPr>
        </p:nvSpPr>
        <p:spPr>
          <a:xfrm>
            <a:off x="1224915" y="3762375"/>
            <a:ext cx="2428240" cy="98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altLang="en-GB"/>
              <a:t>The Hospital to continue its legacy of being the best begins with Patient Satisfaction</a:t>
            </a:r>
            <a:endParaRPr lang="en-IN" altLang="en-GB"/>
          </a:p>
        </p:txBody>
      </p:sp>
      <p:sp>
        <p:nvSpPr>
          <p:cNvPr id="484" name="Google Shape;484;p50"/>
          <p:cNvSpPr/>
          <p:nvPr/>
        </p:nvSpPr>
        <p:spPr>
          <a:xfrm>
            <a:off x="2193784" y="3479954"/>
            <a:ext cx="491100" cy="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 txBox="1"/>
          <p:nvPr>
            <p:ph type="title" idx="2"/>
          </p:nvPr>
        </p:nvSpPr>
        <p:spPr>
          <a:xfrm>
            <a:off x="1979930" y="555625"/>
            <a:ext cx="5274310" cy="15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4800">
                <a:sym typeface="+mn-ea"/>
              </a:rPr>
              <a:t>Average Patient </a:t>
            </a:r>
            <a:br>
              <a:rPr lang="en-IN" altLang="en-GB" sz="4800">
                <a:sym typeface="+mn-ea"/>
              </a:rPr>
            </a:br>
            <a:r>
              <a:rPr lang="en-IN" altLang="en-GB" sz="4800">
                <a:sym typeface="+mn-ea"/>
              </a:rPr>
              <a:t>Satisfaction Score</a:t>
            </a:r>
            <a:endParaRPr lang="en-IN" altLang="en-GB" sz="4800">
              <a:sym typeface="+mn-ea"/>
            </a:endParaRPr>
          </a:p>
        </p:txBody>
      </p:sp>
      <p:sp>
        <p:nvSpPr>
          <p:cNvPr id="573" name="Google Shape;573;p55"/>
          <p:cNvSpPr txBox="1"/>
          <p:nvPr>
            <p:ph type="title"/>
          </p:nvPr>
        </p:nvSpPr>
        <p:spPr>
          <a:xfrm>
            <a:off x="1268730" y="2571750"/>
            <a:ext cx="6606540" cy="987425"/>
          </a:xfrm>
          <a:prstGeom prst="rect">
            <a:avLst/>
          </a:prstGeom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buClr>
                <a:schemeClr val="dk1"/>
              </a:buClr>
              <a:buSzPts val="2800"/>
              <a:buFont typeface="Roboto" panose="02000000000000000000"/>
              <a:buNone/>
            </a:pPr>
            <a:r>
              <a:rPr lang="en-IN" altLang="en-GB" sz="11500" baseline="30000">
                <a:solidFill>
                  <a:srgbClr val="5BBDFF"/>
                </a:solidFill>
              </a:rPr>
              <a:t>1.36</a:t>
            </a:r>
            <a:endParaRPr lang="en-IN" altLang="en-GB" sz="11500" baseline="30000">
              <a:solidFill>
                <a:srgbClr val="5BBD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323095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Patient Satisfaction Score</a:t>
            </a:r>
            <a:endParaRPr lang="en-IN" altLang="en-GB"/>
          </a:p>
        </p:txBody>
      </p:sp>
      <p:grpSp>
        <p:nvGrpSpPr>
          <p:cNvPr id="4" name="Group 3"/>
          <p:cNvGrpSpPr/>
          <p:nvPr/>
        </p:nvGrpSpPr>
        <p:grpSpPr>
          <a:xfrm>
            <a:off x="6444615" y="1491615"/>
            <a:ext cx="2569210" cy="2012315"/>
            <a:chOff x="10149" y="2349"/>
            <a:chExt cx="4046" cy="3169"/>
          </a:xfrm>
        </p:grpSpPr>
        <p:sp>
          <p:nvSpPr>
            <p:cNvPr id="364" name="Google Shape;364;p45"/>
            <p:cNvSpPr txBox="1"/>
            <p:nvPr/>
          </p:nvSpPr>
          <p:spPr>
            <a:xfrm>
              <a:off x="10149" y="2349"/>
              <a:ext cx="4046" cy="1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 Most Patients 6.9K (75%) were least satisfied by the treatment and services given 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65" name="Google Shape;365;p45"/>
            <p:cNvSpPr txBox="1"/>
            <p:nvPr/>
          </p:nvSpPr>
          <p:spPr>
            <a:xfrm>
              <a:off x="10149" y="4256"/>
              <a:ext cx="4046" cy="1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Remaining patients 2.3K had given a score from 1 -10 and an average % of 2.7%</a:t>
              </a:r>
              <a:endParaRPr 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491615"/>
            <a:ext cx="4650740" cy="277622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84570" y="1563370"/>
            <a:ext cx="127000" cy="1352550"/>
            <a:chOff x="9609" y="514"/>
            <a:chExt cx="200" cy="2130"/>
          </a:xfrm>
        </p:grpSpPr>
        <p:sp>
          <p:nvSpPr>
            <p:cNvPr id="3" name="Google Shape;371;p45"/>
            <p:cNvSpPr/>
            <p:nvPr/>
          </p:nvSpPr>
          <p:spPr>
            <a:xfrm>
              <a:off x="9609" y="2449"/>
              <a:ext cx="200" cy="19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" name="Google Shape;370;p45"/>
            <p:cNvSpPr/>
            <p:nvPr/>
          </p:nvSpPr>
          <p:spPr>
            <a:xfrm>
              <a:off x="9609" y="514"/>
              <a:ext cx="200" cy="19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467360" y="195580"/>
            <a:ext cx="7452360" cy="1080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Patient </a:t>
            </a:r>
            <a:br>
              <a:rPr lang="en-IN" altLang="en-GB"/>
            </a:br>
            <a:r>
              <a:rPr lang="en-IN" altLang="en-GB"/>
              <a:t>Satisfaction Score</a:t>
            </a:r>
            <a:endParaRPr lang="en-IN" altLang="en-GB"/>
          </a:p>
        </p:txBody>
      </p:sp>
      <p:grpSp>
        <p:nvGrpSpPr>
          <p:cNvPr id="3" name="Group 2"/>
          <p:cNvGrpSpPr/>
          <p:nvPr/>
        </p:nvGrpSpPr>
        <p:grpSpPr>
          <a:xfrm>
            <a:off x="6737350" y="382270"/>
            <a:ext cx="2230755" cy="3982720"/>
            <a:chOff x="10610" y="602"/>
            <a:chExt cx="3513" cy="6272"/>
          </a:xfrm>
        </p:grpSpPr>
        <p:sp>
          <p:nvSpPr>
            <p:cNvPr id="364" name="Google Shape;364;p45"/>
            <p:cNvSpPr txBox="1"/>
            <p:nvPr/>
          </p:nvSpPr>
          <p:spPr>
            <a:xfrm>
              <a:off x="10610" y="602"/>
              <a:ext cx="3513" cy="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The Average Satisfaction Score of the Hospital  (1.36) is bad 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66" name="Google Shape;366;p45"/>
            <p:cNvSpPr txBox="1"/>
            <p:nvPr/>
          </p:nvSpPr>
          <p:spPr>
            <a:xfrm>
              <a:off x="10611" y="5524"/>
              <a:ext cx="3512" cy="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Renal having the lowest average satisfaction score at 1.2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6" name="Google Shape;364;p45"/>
            <p:cNvSpPr txBox="1"/>
            <p:nvPr/>
          </p:nvSpPr>
          <p:spPr>
            <a:xfrm>
              <a:off x="10611" y="2189"/>
              <a:ext cx="3512" cy="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Department wise, the Average Satisfaction Score is (approx. 1.5) bad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8" name="Google Shape;364;p45"/>
            <p:cNvSpPr txBox="1"/>
            <p:nvPr/>
          </p:nvSpPr>
          <p:spPr>
            <a:xfrm>
              <a:off x="10610" y="3869"/>
              <a:ext cx="3513" cy="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Gastroenterology having the highest average satisfaction score at 1.8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300470" y="483870"/>
            <a:ext cx="144145" cy="3219450"/>
            <a:chOff x="9922" y="762"/>
            <a:chExt cx="227" cy="5070"/>
          </a:xfrm>
        </p:grpSpPr>
        <p:sp>
          <p:nvSpPr>
            <p:cNvPr id="371" name="Google Shape;371;p45"/>
            <p:cNvSpPr/>
            <p:nvPr/>
          </p:nvSpPr>
          <p:spPr>
            <a:xfrm>
              <a:off x="9949" y="3870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" name="Google Shape;370;p45"/>
            <p:cNvSpPr/>
            <p:nvPr/>
          </p:nvSpPr>
          <p:spPr>
            <a:xfrm>
              <a:off x="9949" y="762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370;p45"/>
            <p:cNvSpPr/>
            <p:nvPr/>
          </p:nvSpPr>
          <p:spPr>
            <a:xfrm>
              <a:off x="9922" y="2316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372;p45"/>
            <p:cNvSpPr/>
            <p:nvPr/>
          </p:nvSpPr>
          <p:spPr>
            <a:xfrm>
              <a:off x="9949" y="5636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680845"/>
            <a:ext cx="4423410" cy="2684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827627" y="-296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Data Pre-Processing</a:t>
            </a:r>
            <a:endParaRPr lang="en-IN" altLang="en-GB"/>
          </a:p>
        </p:txBody>
      </p:sp>
      <p:sp>
        <p:nvSpPr>
          <p:cNvPr id="8" name="Rectangles 7"/>
          <p:cNvSpPr/>
          <p:nvPr/>
        </p:nvSpPr>
        <p:spPr>
          <a:xfrm>
            <a:off x="882015" y="1270635"/>
            <a:ext cx="6993890" cy="1537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342900" indent="-342900" algn="l">
              <a:buAutoNum type="arabicPeriod"/>
            </a:pPr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Patient Satisfaction Score: Replaced BLANK values with NULL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28600" indent="-228600" algn="l">
              <a:buAutoNum type="arabicPeriod"/>
            </a:pPr>
            <a:endParaRPr lang="en-IN" altLang="en-US" sz="1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 algn="l">
              <a:buAutoNum type="arabicPeriod"/>
            </a:pPr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Patient Gender: Replaced M values with MALE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28600" indent="-228600" algn="l">
              <a:buAutoNum type="arabicPeriod"/>
            </a:pPr>
            <a:endParaRPr lang="en-IN" altLang="en-US" sz="1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 algn="l">
              <a:buAutoNum type="arabicPeriod"/>
            </a:pPr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Patient Gender: </a:t>
            </a:r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Replaced F values with FEMALE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28600" indent="-228600" algn="l">
              <a:buAutoNum type="arabicPeriod"/>
            </a:pPr>
            <a:endParaRPr lang="en-IN" altLang="en-US" sz="1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 algn="l">
              <a:buAutoNum type="arabicPeriod"/>
            </a:pPr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Patient Gender:  </a:t>
            </a:r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Replaced NC values with OTHERS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/>
          <p:nvPr/>
        </p:nvSpPr>
        <p:spPr>
          <a:xfrm>
            <a:off x="0" y="2094865"/>
            <a:ext cx="9144000" cy="1049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6" name="Google Shape;586;p56"/>
          <p:cNvSpPr txBox="1"/>
          <p:nvPr>
            <p:ph type="title" idx="4"/>
          </p:nvPr>
        </p:nvSpPr>
        <p:spPr>
          <a:xfrm>
            <a:off x="1331595" y="2068195"/>
            <a:ext cx="6436360" cy="10071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06. </a:t>
            </a:r>
            <a:b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Stratergies &amp; Improvements</a:t>
            </a:r>
            <a:endParaRPr lang="en-I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/>
          <p:nvPr>
            <p:ph type="title" idx="6"/>
          </p:nvPr>
        </p:nvSpPr>
        <p:spPr>
          <a:xfrm>
            <a:off x="0" y="466090"/>
            <a:ext cx="9144000" cy="701675"/>
          </a:xfrm>
          <a:prstGeom prst="rect">
            <a:avLst/>
          </a:prstGeom>
        </p:spPr>
        <p:txBody>
          <a:bodyPr spcFirstLastPara="1" wrap="square" lIns="21600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altLang="en-GB" sz="3600">
                <a:solidFill>
                  <a:schemeClr val="bg1"/>
                </a:solidFill>
              </a:rPr>
              <a:t>IMPROVEMENTS NEEDED</a:t>
            </a:r>
            <a:endParaRPr lang="en-IN" altLang="en-GB" sz="3600">
              <a:solidFill>
                <a:schemeClr val="bg1"/>
              </a:solidFill>
            </a:endParaRPr>
          </a:p>
        </p:txBody>
      </p:sp>
      <p:sp>
        <p:nvSpPr>
          <p:cNvPr id="546" name="Google Shape;546;p53"/>
          <p:cNvSpPr txBox="1"/>
          <p:nvPr>
            <p:ph type="title"/>
          </p:nvPr>
        </p:nvSpPr>
        <p:spPr>
          <a:xfrm>
            <a:off x="3616325" y="2965450"/>
            <a:ext cx="1911350" cy="6165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Patient Wait time</a:t>
            </a:r>
            <a:endParaRPr lang="en-IN" altLang="en-GB"/>
          </a:p>
        </p:txBody>
      </p:sp>
      <p:sp>
        <p:nvSpPr>
          <p:cNvPr id="547" name="Google Shape;547;p53"/>
          <p:cNvSpPr txBox="1"/>
          <p:nvPr>
            <p:ph type="subTitle" idx="1"/>
          </p:nvPr>
        </p:nvSpPr>
        <p:spPr>
          <a:xfrm>
            <a:off x="3616350" y="3651887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Reduce Patience Wait time</a:t>
            </a:r>
            <a:endParaRPr lang="en-IN" altLang="en-GB"/>
          </a:p>
        </p:txBody>
      </p:sp>
      <p:sp>
        <p:nvSpPr>
          <p:cNvPr id="548" name="Google Shape;548;p53"/>
          <p:cNvSpPr txBox="1"/>
          <p:nvPr>
            <p:ph type="title" idx="2"/>
          </p:nvPr>
        </p:nvSpPr>
        <p:spPr>
          <a:xfrm>
            <a:off x="6088380" y="2962910"/>
            <a:ext cx="2371725" cy="590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Patient Charges</a:t>
            </a:r>
            <a:endParaRPr lang="en-IN" altLang="en-GB"/>
          </a:p>
        </p:txBody>
      </p:sp>
      <p:sp>
        <p:nvSpPr>
          <p:cNvPr id="549" name="Google Shape;549;p53"/>
          <p:cNvSpPr txBox="1"/>
          <p:nvPr>
            <p:ph type="subTitle" idx="3"/>
          </p:nvPr>
        </p:nvSpPr>
        <p:spPr>
          <a:xfrm>
            <a:off x="6388785" y="3651887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Reduce Patient Charges</a:t>
            </a:r>
            <a:endParaRPr lang="en-IN" altLang="en-GB"/>
          </a:p>
        </p:txBody>
      </p:sp>
      <p:sp>
        <p:nvSpPr>
          <p:cNvPr id="550" name="Google Shape;550;p53"/>
          <p:cNvSpPr txBox="1"/>
          <p:nvPr>
            <p:ph type="title" idx="4"/>
          </p:nvPr>
        </p:nvSpPr>
        <p:spPr>
          <a:xfrm>
            <a:off x="251460" y="2965450"/>
            <a:ext cx="2840990" cy="5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Patient Satisfaction Score</a:t>
            </a:r>
            <a:endParaRPr lang="en-IN" altLang="en-GB"/>
          </a:p>
        </p:txBody>
      </p:sp>
      <p:sp>
        <p:nvSpPr>
          <p:cNvPr id="551" name="Google Shape;551;p53"/>
          <p:cNvSpPr txBox="1"/>
          <p:nvPr>
            <p:ph type="subTitle" idx="5"/>
          </p:nvPr>
        </p:nvSpPr>
        <p:spPr>
          <a:xfrm>
            <a:off x="588645" y="3651885"/>
            <a:ext cx="2166620" cy="538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Improve Patient Satisfactory Score</a:t>
            </a:r>
            <a:endParaRPr lang="en-IN" altLang="en-GB"/>
          </a:p>
        </p:txBody>
      </p:sp>
      <p:grpSp>
        <p:nvGrpSpPr>
          <p:cNvPr id="552" name="Google Shape;552;p53"/>
          <p:cNvGrpSpPr/>
          <p:nvPr/>
        </p:nvGrpSpPr>
        <p:grpSpPr>
          <a:xfrm>
            <a:off x="7077396" y="2097158"/>
            <a:ext cx="396920" cy="612460"/>
            <a:chOff x="-28032075" y="3916450"/>
            <a:chExt cx="191425" cy="295375"/>
          </a:xfrm>
        </p:grpSpPr>
        <p:sp>
          <p:nvSpPr>
            <p:cNvPr id="553" name="Google Shape;553;p53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53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53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6" name="Google Shape;556;p53"/>
          <p:cNvGrpSpPr/>
          <p:nvPr/>
        </p:nvGrpSpPr>
        <p:grpSpPr>
          <a:xfrm>
            <a:off x="4267402" y="2106711"/>
            <a:ext cx="609194" cy="605929"/>
            <a:chOff x="-24353075" y="3891250"/>
            <a:chExt cx="293800" cy="292225"/>
          </a:xfrm>
        </p:grpSpPr>
        <p:sp>
          <p:nvSpPr>
            <p:cNvPr id="557" name="Google Shape;557;p53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53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9" name="Google Shape;559;p53"/>
          <p:cNvGrpSpPr/>
          <p:nvPr/>
        </p:nvGrpSpPr>
        <p:grpSpPr>
          <a:xfrm>
            <a:off x="1377755" y="2102582"/>
            <a:ext cx="555335" cy="614482"/>
            <a:chOff x="-25445525" y="3175900"/>
            <a:chExt cx="267825" cy="296350"/>
          </a:xfrm>
        </p:grpSpPr>
        <p:sp>
          <p:nvSpPr>
            <p:cNvPr id="560" name="Google Shape;560;p53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53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53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358515" y="234950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8"/>
          <p:cNvSpPr txBox="1"/>
          <p:nvPr>
            <p:ph type="title" idx="15"/>
          </p:nvPr>
        </p:nvSpPr>
        <p:spPr>
          <a:xfrm>
            <a:off x="827405" y="267335"/>
            <a:ext cx="5004435" cy="608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Improvement </a:t>
            </a:r>
            <a:r>
              <a:rPr lang="en-IN" altLang="en-GB" sz="2800"/>
              <a:t>Stratergies</a:t>
            </a:r>
            <a:endParaRPr lang="en-IN" altLang="en-GB" sz="2800"/>
          </a:p>
        </p:txBody>
      </p:sp>
      <p:sp>
        <p:nvSpPr>
          <p:cNvPr id="609" name="Google Shape;609;p58"/>
          <p:cNvSpPr/>
          <p:nvPr/>
        </p:nvSpPr>
        <p:spPr>
          <a:xfrm>
            <a:off x="2900268" y="1459649"/>
            <a:ext cx="533400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0" name="Google Shape;610;p58"/>
          <p:cNvSpPr/>
          <p:nvPr/>
        </p:nvSpPr>
        <p:spPr>
          <a:xfrm>
            <a:off x="2900348" y="3085249"/>
            <a:ext cx="533400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4" name="Google Shape;614;p58"/>
          <p:cNvSpPr txBox="1"/>
          <p:nvPr>
            <p:ph type="subTitle" idx="2"/>
          </p:nvPr>
        </p:nvSpPr>
        <p:spPr>
          <a:xfrm>
            <a:off x="3491865" y="1709420"/>
            <a:ext cx="203454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IN" altLang="en-GB"/>
              <a:t>Providing Patients Discounts based on certain Criteria</a:t>
            </a:r>
            <a:endParaRPr lang="en-IN" altLang="en-GB"/>
          </a:p>
        </p:txBody>
      </p:sp>
      <p:sp>
        <p:nvSpPr>
          <p:cNvPr id="615" name="Google Shape;615;p58"/>
          <p:cNvSpPr txBox="1"/>
          <p:nvPr>
            <p:ph type="subTitle" idx="3"/>
          </p:nvPr>
        </p:nvSpPr>
        <p:spPr>
          <a:xfrm>
            <a:off x="3531870" y="3364865"/>
            <a:ext cx="1994535" cy="561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/>
              <a:t>Hiring more specialist/ doctors</a:t>
            </a:r>
            <a:endParaRPr lang="en-IN"/>
          </a:p>
        </p:txBody>
      </p:sp>
      <p:sp>
        <p:nvSpPr>
          <p:cNvPr id="616" name="Google Shape;616;p58"/>
          <p:cNvSpPr txBox="1"/>
          <p:nvPr>
            <p:ph type="title"/>
          </p:nvPr>
        </p:nvSpPr>
        <p:spPr>
          <a:xfrm>
            <a:off x="3459480" y="1421765"/>
            <a:ext cx="2211705" cy="347345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Patient Charges</a:t>
            </a:r>
            <a:endParaRPr lang="en-IN" altLang="en-GB"/>
          </a:p>
        </p:txBody>
      </p:sp>
      <p:sp>
        <p:nvSpPr>
          <p:cNvPr id="617" name="Google Shape;617;p58"/>
          <p:cNvSpPr txBox="1"/>
          <p:nvPr>
            <p:ph type="title" idx="4"/>
          </p:nvPr>
        </p:nvSpPr>
        <p:spPr>
          <a:xfrm>
            <a:off x="3512957" y="3047020"/>
            <a:ext cx="1648800" cy="3474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New Hire</a:t>
            </a:r>
            <a:endParaRPr lang="en-IN" altLang="en-GB"/>
          </a:p>
        </p:txBody>
      </p:sp>
      <p:sp>
        <p:nvSpPr>
          <p:cNvPr id="624" name="Google Shape;624;p58"/>
          <p:cNvSpPr txBox="1"/>
          <p:nvPr>
            <p:ph type="title" idx="16"/>
          </p:nvPr>
        </p:nvSpPr>
        <p:spPr>
          <a:xfrm>
            <a:off x="2899410" y="1553210"/>
            <a:ext cx="575945" cy="346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6" name="Google Shape;626;p58"/>
          <p:cNvSpPr txBox="1"/>
          <p:nvPr>
            <p:ph type="title" idx="18"/>
          </p:nvPr>
        </p:nvSpPr>
        <p:spPr>
          <a:xfrm>
            <a:off x="2802170" y="317827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2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467240" y="48363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Patient Charges</a:t>
            </a:r>
            <a:endParaRPr lang="en-IN" altLang="en-GB"/>
          </a:p>
        </p:txBody>
      </p:sp>
      <p:grpSp>
        <p:nvGrpSpPr>
          <p:cNvPr id="13" name="Group 12"/>
          <p:cNvGrpSpPr/>
          <p:nvPr/>
        </p:nvGrpSpPr>
        <p:grpSpPr>
          <a:xfrm>
            <a:off x="6372225" y="2178050"/>
            <a:ext cx="2772410" cy="2170430"/>
            <a:chOff x="10035" y="3430"/>
            <a:chExt cx="4366" cy="3418"/>
          </a:xfrm>
        </p:grpSpPr>
        <p:sp>
          <p:nvSpPr>
            <p:cNvPr id="364" name="Google Shape;364;p45"/>
            <p:cNvSpPr txBox="1"/>
            <p:nvPr/>
          </p:nvSpPr>
          <p:spPr>
            <a:xfrm>
              <a:off x="10035" y="3430"/>
              <a:ext cx="4366" cy="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If the Patient Wait Time exceeds a  certain amount of time	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66" name="Google Shape;366;p45"/>
            <p:cNvSpPr txBox="1"/>
            <p:nvPr/>
          </p:nvSpPr>
          <p:spPr>
            <a:xfrm>
              <a:off x="10035" y="5184"/>
              <a:ext cx="4329" cy="1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If the Amount Charged for Treatment exceeds  a certain amount then a percentage of Billing can be rebaited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6" name="Google Shape;364;p45"/>
          <p:cNvSpPr txBox="1"/>
          <p:nvPr/>
        </p:nvSpPr>
        <p:spPr>
          <a:xfrm>
            <a:off x="5745480" y="123190"/>
            <a:ext cx="322326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F0502020204030203"/>
              <a:buNone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Patient Charges can  drop by either 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5525" y="555625"/>
            <a:ext cx="127000" cy="412750"/>
            <a:chOff x="9615" y="875"/>
            <a:chExt cx="200" cy="650"/>
          </a:xfrm>
        </p:grpSpPr>
        <p:sp>
          <p:nvSpPr>
            <p:cNvPr id="5" name="Google Shape;370;p45"/>
            <p:cNvSpPr/>
            <p:nvPr/>
          </p:nvSpPr>
          <p:spPr>
            <a:xfrm>
              <a:off x="9615" y="875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370;p45"/>
            <p:cNvSpPr/>
            <p:nvPr/>
          </p:nvSpPr>
          <p:spPr>
            <a:xfrm>
              <a:off x="9615" y="1329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05525" y="2225675"/>
            <a:ext cx="127000" cy="1204595"/>
            <a:chOff x="9615" y="3505"/>
            <a:chExt cx="200" cy="1897"/>
          </a:xfrm>
        </p:grpSpPr>
        <p:sp>
          <p:nvSpPr>
            <p:cNvPr id="371" name="Google Shape;371;p45"/>
            <p:cNvSpPr/>
            <p:nvPr/>
          </p:nvSpPr>
          <p:spPr>
            <a:xfrm>
              <a:off x="9615" y="3505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372;p45"/>
            <p:cNvSpPr/>
            <p:nvPr/>
          </p:nvSpPr>
          <p:spPr>
            <a:xfrm>
              <a:off x="9615" y="5206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" name="Google Shape;364;p45"/>
          <p:cNvSpPr txBox="1"/>
          <p:nvPr/>
        </p:nvSpPr>
        <p:spPr>
          <a:xfrm>
            <a:off x="5745480" y="1707515"/>
            <a:ext cx="25908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F0502020204030203"/>
              <a:buNone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Eligible if:	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372225" y="418465"/>
            <a:ext cx="2767330" cy="925830"/>
            <a:chOff x="10035" y="659"/>
            <a:chExt cx="4358" cy="1458"/>
          </a:xfrm>
        </p:grpSpPr>
        <p:sp>
          <p:nvSpPr>
            <p:cNvPr id="2" name="Text Box 1"/>
            <p:cNvSpPr txBox="1"/>
            <p:nvPr/>
          </p:nvSpPr>
          <p:spPr>
            <a:xfrm>
              <a:off x="10035" y="659"/>
              <a:ext cx="4359" cy="53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Providing  discounts</a:t>
              </a:r>
              <a:endParaRPr lang="en-IN" altLang="en-GB"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endParaRPr lang="en-IN" altLang="en-GB"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3" name="Text Box 2"/>
            <p:cNvSpPr txBox="1"/>
            <p:nvPr/>
          </p:nvSpPr>
          <p:spPr>
            <a:xfrm>
              <a:off x="10035" y="1195"/>
              <a:ext cx="4359" cy="92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IN" altLang="en-GB" sz="1600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Minimizing the total bill by a Percentage</a:t>
              </a:r>
              <a:endParaRPr lang="en-IN" altLang="en-GB"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275715"/>
            <a:ext cx="4469130" cy="24847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323730" y="48363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New Hire</a:t>
            </a:r>
            <a:endParaRPr lang="en-IN" altLang="en-GB"/>
          </a:p>
        </p:txBody>
      </p:sp>
      <p:grpSp>
        <p:nvGrpSpPr>
          <p:cNvPr id="3" name="Group 2"/>
          <p:cNvGrpSpPr/>
          <p:nvPr/>
        </p:nvGrpSpPr>
        <p:grpSpPr>
          <a:xfrm>
            <a:off x="6517005" y="483870"/>
            <a:ext cx="2490470" cy="4345940"/>
            <a:chOff x="10376" y="762"/>
            <a:chExt cx="3922" cy="6844"/>
          </a:xfrm>
        </p:grpSpPr>
        <p:sp>
          <p:nvSpPr>
            <p:cNvPr id="364" name="Google Shape;364;p45"/>
            <p:cNvSpPr txBox="1"/>
            <p:nvPr/>
          </p:nvSpPr>
          <p:spPr>
            <a:xfrm>
              <a:off x="10376" y="762"/>
              <a:ext cx="3797" cy="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Hiring new doctors can boost patient care 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(reduce wait times) 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6" name="Google Shape;364;p45"/>
            <p:cNvSpPr txBox="1"/>
            <p:nvPr/>
          </p:nvSpPr>
          <p:spPr>
            <a:xfrm>
              <a:off x="10400" y="5544"/>
              <a:ext cx="3843" cy="2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If the budget allowed for 2 new Hires it is should be for Departments Physiotherapy and Neurology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8" name="Google Shape;364;p45"/>
            <p:cNvSpPr txBox="1"/>
            <p:nvPr/>
          </p:nvSpPr>
          <p:spPr>
            <a:xfrm>
              <a:off x="10400" y="2349"/>
              <a:ext cx="3899" cy="2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 panose="020F0502020204030203"/>
                <a:buNone/>
              </a:pPr>
              <a:r>
                <a:rPr lang="en-IN" altLang="en-GB" sz="1600" i="0" u="none" strike="noStrike" cap="none">
                  <a:solidFill>
                    <a:schemeClr val="lt1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After analysing the no. of patients and  the avg. wait time, it was found the wait time was comparitively high for Departments Physiotherapy and Neurology </a:t>
              </a:r>
              <a:endPara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56960" y="608330"/>
            <a:ext cx="144145" cy="3094990"/>
            <a:chOff x="9696" y="958"/>
            <a:chExt cx="227" cy="4874"/>
          </a:xfrm>
        </p:grpSpPr>
        <p:sp>
          <p:nvSpPr>
            <p:cNvPr id="5" name="Google Shape;370;p45"/>
            <p:cNvSpPr/>
            <p:nvPr/>
          </p:nvSpPr>
          <p:spPr>
            <a:xfrm>
              <a:off x="9723" y="958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370;p45"/>
            <p:cNvSpPr/>
            <p:nvPr/>
          </p:nvSpPr>
          <p:spPr>
            <a:xfrm>
              <a:off x="9696" y="2463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372;p45"/>
            <p:cNvSpPr/>
            <p:nvPr/>
          </p:nvSpPr>
          <p:spPr>
            <a:xfrm>
              <a:off x="9723" y="5636"/>
              <a:ext cx="200" cy="1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491615"/>
            <a:ext cx="4826000" cy="27273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/>
          <p:nvPr>
            <p:ph type="title" idx="6"/>
          </p:nvPr>
        </p:nvSpPr>
        <p:spPr>
          <a:xfrm>
            <a:off x="0" y="466090"/>
            <a:ext cx="9144000" cy="701675"/>
          </a:xfrm>
          <a:prstGeom prst="rect">
            <a:avLst/>
          </a:prstGeom>
        </p:spPr>
        <p:txBody>
          <a:bodyPr spcFirstLastPara="1" wrap="square" lIns="21600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altLang="en-GB" sz="3600">
                <a:solidFill>
                  <a:schemeClr val="bg1"/>
                </a:solidFill>
              </a:rPr>
              <a:t>Dashboards</a:t>
            </a:r>
            <a:endParaRPr lang="en-IN" altLang="en-GB" sz="3600">
              <a:solidFill>
                <a:schemeClr val="bg1"/>
              </a:solidFill>
            </a:endParaRPr>
          </a:p>
        </p:txBody>
      </p:sp>
      <p:sp>
        <p:nvSpPr>
          <p:cNvPr id="550" name="Google Shape;550;p53"/>
          <p:cNvSpPr txBox="1"/>
          <p:nvPr>
            <p:ph type="title" idx="4"/>
          </p:nvPr>
        </p:nvSpPr>
        <p:spPr>
          <a:xfrm>
            <a:off x="529590" y="2961005"/>
            <a:ext cx="2139315" cy="6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Hospital Dashboard</a:t>
            </a:r>
            <a:endParaRPr lang="en-IN" altLang="en-GB"/>
          </a:p>
        </p:txBody>
      </p:sp>
      <p:sp>
        <p:nvSpPr>
          <p:cNvPr id="551" name="Google Shape;551;p53"/>
          <p:cNvSpPr txBox="1"/>
          <p:nvPr>
            <p:ph type="subTitle" idx="5"/>
          </p:nvPr>
        </p:nvSpPr>
        <p:spPr>
          <a:xfrm>
            <a:off x="866775" y="3651885"/>
            <a:ext cx="1631315" cy="538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Overview of Hospital Stats</a:t>
            </a:r>
            <a:endParaRPr lang="en-IN" altLang="en-GB"/>
          </a:p>
        </p:txBody>
      </p:sp>
      <p:sp>
        <p:nvSpPr>
          <p:cNvPr id="7712" name="Google Shape;7712;p77"/>
          <p:cNvSpPr/>
          <p:nvPr/>
        </p:nvSpPr>
        <p:spPr>
          <a:xfrm>
            <a:off x="4234815" y="2084070"/>
            <a:ext cx="631190" cy="651510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664" name="Google Shape;7664;p77"/>
          <p:cNvGrpSpPr/>
          <p:nvPr/>
        </p:nvGrpSpPr>
        <p:grpSpPr>
          <a:xfrm>
            <a:off x="1356360" y="2082800"/>
            <a:ext cx="627380" cy="629920"/>
            <a:chOff x="-23615075" y="3148525"/>
            <a:chExt cx="295375" cy="296150"/>
          </a:xfrm>
        </p:grpSpPr>
        <p:sp>
          <p:nvSpPr>
            <p:cNvPr id="7665" name="Google Shape;7665;p77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6" name="Google Shape;7666;p77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7" name="Google Shape;7667;p77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8" name="Google Shape;7668;p77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09" name="Google Shape;8109;p78"/>
          <p:cNvGrpSpPr/>
          <p:nvPr/>
        </p:nvGrpSpPr>
        <p:grpSpPr>
          <a:xfrm>
            <a:off x="7182485" y="2132965"/>
            <a:ext cx="568325" cy="568325"/>
            <a:chOff x="3497300" y="3227275"/>
            <a:chExt cx="296175" cy="296175"/>
          </a:xfrm>
        </p:grpSpPr>
        <p:sp>
          <p:nvSpPr>
            <p:cNvPr id="8110" name="Google Shape;8110;p78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1" name="Google Shape;8111;p78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2" name="Google Shape;8112;p78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3" name="Google Shape;8113;p78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4" name="Google Shape;8114;p78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5" name="Google Shape;8115;p78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6" name="Google Shape;8116;p78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7" name="Google Shape;8117;p78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Google Shape;550;p53"/>
          <p:cNvSpPr txBox="1"/>
          <p:nvPr/>
        </p:nvSpPr>
        <p:spPr>
          <a:xfrm>
            <a:off x="6475095" y="2952750"/>
            <a:ext cx="2044700" cy="630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 panose="02000000000000000000"/>
              <a:buNone/>
              <a:defRPr sz="24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Patient Dashboard</a:t>
            </a:r>
            <a:endParaRPr lang="en-IN" altLang="en-GB"/>
          </a:p>
        </p:txBody>
      </p:sp>
      <p:sp>
        <p:nvSpPr>
          <p:cNvPr id="6" name="Google Shape;551;p53"/>
          <p:cNvSpPr txBox="1"/>
          <p:nvPr/>
        </p:nvSpPr>
        <p:spPr>
          <a:xfrm>
            <a:off x="6704965" y="3651885"/>
            <a:ext cx="1559560" cy="5308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Overview of Patient Stats</a:t>
            </a:r>
            <a:endParaRPr lang="en-IN" altLang="en-GB"/>
          </a:p>
        </p:txBody>
      </p:sp>
      <p:sp>
        <p:nvSpPr>
          <p:cNvPr id="7" name="Google Shape;550;p53"/>
          <p:cNvSpPr txBox="1"/>
          <p:nvPr/>
        </p:nvSpPr>
        <p:spPr>
          <a:xfrm>
            <a:off x="3549650" y="2961005"/>
            <a:ext cx="2044700" cy="630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 panose="02000000000000000000"/>
              <a:buNone/>
              <a:defRPr sz="24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 panose="02000000000000000000"/>
              <a:buNone/>
              <a:defRPr sz="3600" b="1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Doctor Dashboard</a:t>
            </a:r>
            <a:endParaRPr lang="en-IN" altLang="en-GB"/>
          </a:p>
        </p:txBody>
      </p:sp>
      <p:sp>
        <p:nvSpPr>
          <p:cNvPr id="8" name="Google Shape;551;p53"/>
          <p:cNvSpPr txBox="1"/>
          <p:nvPr/>
        </p:nvSpPr>
        <p:spPr>
          <a:xfrm>
            <a:off x="3792220" y="3651885"/>
            <a:ext cx="1559560" cy="5308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 panose="020F0502020204030203"/>
              <a:buNone/>
              <a:defRPr sz="1400" b="0" i="0" u="none" strike="noStrike" cap="none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Overview of Doctor Stats</a:t>
            </a:r>
            <a:endParaRPr lang="en-IN" alt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67240" y="483631"/>
            <a:ext cx="7452600" cy="572700"/>
          </a:xfrm>
        </p:spPr>
        <p:txBody>
          <a:bodyPr/>
          <a:p>
            <a:r>
              <a:rPr lang="en-IN" altLang="en-US"/>
              <a:t>Hospital Dashboard</a:t>
            </a:r>
            <a:endParaRPr lang="en-I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419860"/>
            <a:ext cx="5041900" cy="2814320"/>
          </a:xfrm>
          <a:prstGeom prst="rect">
            <a:avLst/>
          </a:prstGeom>
        </p:spPr>
      </p:pic>
      <p:sp>
        <p:nvSpPr>
          <p:cNvPr id="364" name="Google Shape;364;p45"/>
          <p:cNvSpPr txBox="1"/>
          <p:nvPr/>
        </p:nvSpPr>
        <p:spPr>
          <a:xfrm>
            <a:off x="6445250" y="483870"/>
            <a:ext cx="2411095" cy="76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F0502020204030203"/>
              <a:buNone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Hospital Dashboard gives an overview of the Hospital as a whole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Google Shape;370;p45"/>
          <p:cNvSpPr/>
          <p:nvPr/>
        </p:nvSpPr>
        <p:spPr>
          <a:xfrm>
            <a:off x="6030595" y="608330"/>
            <a:ext cx="127000" cy="1241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364;p45"/>
          <p:cNvSpPr txBox="1"/>
          <p:nvPr/>
        </p:nvSpPr>
        <p:spPr>
          <a:xfrm>
            <a:off x="6416040" y="1586865"/>
            <a:ext cx="244030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F0502020204030203"/>
              <a:buNone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Dashboard provides info about Departments. Doctors and Patients as well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7" name="Google Shape;370;p45"/>
          <p:cNvSpPr/>
          <p:nvPr/>
        </p:nvSpPr>
        <p:spPr>
          <a:xfrm>
            <a:off x="5998210" y="3148330"/>
            <a:ext cx="127000" cy="1241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364;p45"/>
          <p:cNvSpPr txBox="1"/>
          <p:nvPr/>
        </p:nvSpPr>
        <p:spPr>
          <a:xfrm>
            <a:off x="6445250" y="3075940"/>
            <a:ext cx="2454910" cy="185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F0502020204030203"/>
              <a:buNone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Dashboard gives in indepth analysis  as well as relation between 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Hopital departments, 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Visiting Doctors, 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their respective Patient related data.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" name="Google Shape;372;p45"/>
          <p:cNvSpPr/>
          <p:nvPr/>
        </p:nvSpPr>
        <p:spPr>
          <a:xfrm>
            <a:off x="5998210" y="1708150"/>
            <a:ext cx="127000" cy="124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67240" y="483631"/>
            <a:ext cx="7452600" cy="572700"/>
          </a:xfrm>
        </p:spPr>
        <p:txBody>
          <a:bodyPr/>
          <a:p>
            <a:r>
              <a:rPr lang="en-IN" altLang="en-US"/>
              <a:t>Doctor Dashboard</a:t>
            </a:r>
            <a:endParaRPr lang="en-IN" altLang="en-US"/>
          </a:p>
        </p:txBody>
      </p:sp>
      <p:sp>
        <p:nvSpPr>
          <p:cNvPr id="364" name="Google Shape;364;p45"/>
          <p:cNvSpPr txBox="1"/>
          <p:nvPr/>
        </p:nvSpPr>
        <p:spPr>
          <a:xfrm>
            <a:off x="6445250" y="483870"/>
            <a:ext cx="2411095" cy="808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F0502020204030203"/>
              <a:buNone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TheDoctor Dashboard gives an overview of the hospital Doctors  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Google Shape;370;p45"/>
          <p:cNvSpPr/>
          <p:nvPr/>
        </p:nvSpPr>
        <p:spPr>
          <a:xfrm>
            <a:off x="6030595" y="608330"/>
            <a:ext cx="127000" cy="1241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364;p45"/>
          <p:cNvSpPr txBox="1"/>
          <p:nvPr/>
        </p:nvSpPr>
        <p:spPr>
          <a:xfrm>
            <a:off x="6445250" y="1779270"/>
            <a:ext cx="2454910" cy="2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None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Dashboard gives in indepth analysis  of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Doctors visiting, 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Departments they cater to,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patient they treat on a daily basis,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fees they charge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amont of fees they generate and so on 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" name="Google Shape;372;p45"/>
          <p:cNvSpPr/>
          <p:nvPr/>
        </p:nvSpPr>
        <p:spPr>
          <a:xfrm>
            <a:off x="5998210" y="1851660"/>
            <a:ext cx="127000" cy="124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90" y="1379220"/>
            <a:ext cx="5069205" cy="28041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67240" y="483631"/>
            <a:ext cx="7452600" cy="572700"/>
          </a:xfrm>
        </p:spPr>
        <p:txBody>
          <a:bodyPr/>
          <a:p>
            <a:r>
              <a:rPr lang="en-IN" altLang="en-US"/>
              <a:t>Patient Dashboard</a:t>
            </a:r>
            <a:endParaRPr lang="en-IN" altLang="en-US"/>
          </a:p>
        </p:txBody>
      </p:sp>
      <p:sp>
        <p:nvSpPr>
          <p:cNvPr id="364" name="Google Shape;364;p45"/>
          <p:cNvSpPr txBox="1"/>
          <p:nvPr/>
        </p:nvSpPr>
        <p:spPr>
          <a:xfrm>
            <a:off x="6445250" y="483870"/>
            <a:ext cx="2411095" cy="104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 panose="020F0502020204030203"/>
              <a:buNone/>
            </a:pPr>
            <a:r>
              <a:rPr lang="en-IN" altLang="en-GB" sz="160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Patient Dashboard gives an overview of the only the hospital visited  patient </a:t>
            </a:r>
            <a:endParaRPr lang="en-IN" altLang="en-GB" sz="1600" i="0" u="none" strike="noStrike" cap="none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Google Shape;370;p45"/>
          <p:cNvSpPr/>
          <p:nvPr/>
        </p:nvSpPr>
        <p:spPr>
          <a:xfrm>
            <a:off x="6030595" y="608330"/>
            <a:ext cx="127000" cy="1241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364;p45"/>
          <p:cNvSpPr txBox="1"/>
          <p:nvPr/>
        </p:nvSpPr>
        <p:spPr>
          <a:xfrm>
            <a:off x="6445250" y="1779270"/>
            <a:ext cx="2454910" cy="271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None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Dashboard gives in indepth analysis  of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patients who visited, 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Departments they have visited,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age group they below to, their race, 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their gender, 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IN" altLang="en-GB" sz="1600" i="0" u="none" strike="noStrike" cap="none">
                <a:solidFill>
                  <a:schemeClr val="bg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satisfaction score they have given and so on  </a:t>
            </a:r>
            <a:endParaRPr lang="en-IN" altLang="en-GB" sz="1600" i="0" u="none" strike="noStrike" cap="none">
              <a:solidFill>
                <a:schemeClr val="bg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9" name="Google Shape;372;p45"/>
          <p:cNvSpPr/>
          <p:nvPr/>
        </p:nvSpPr>
        <p:spPr>
          <a:xfrm>
            <a:off x="5998210" y="1851660"/>
            <a:ext cx="127000" cy="124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419225"/>
            <a:ext cx="503999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9"/>
          <p:cNvPicPr preferRelativeResize="0"/>
          <p:nvPr/>
        </p:nvPicPr>
        <p:blipFill rotWithShape="1">
          <a:blip r:embed="rId1"/>
          <a:srcRect l="50163" t="18283" r="27504" b="35593"/>
          <a:stretch>
            <a:fillRect/>
          </a:stretch>
        </p:blipFill>
        <p:spPr>
          <a:xfrm>
            <a:off x="4819654" y="1599134"/>
            <a:ext cx="1173715" cy="136361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9"/>
          <p:cNvSpPr txBox="1"/>
          <p:nvPr>
            <p:ph type="title"/>
          </p:nvPr>
        </p:nvSpPr>
        <p:spPr>
          <a:xfrm>
            <a:off x="845700" y="461962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Testimonials</a:t>
            </a:r>
            <a:endParaRPr lang="en-GB"/>
          </a:p>
        </p:txBody>
      </p:sp>
      <p:pic>
        <p:nvPicPr>
          <p:cNvPr id="636" name="Google Shape;636;p59"/>
          <p:cNvPicPr preferRelativeResize="0"/>
          <p:nvPr/>
        </p:nvPicPr>
        <p:blipFill rotWithShape="1">
          <a:blip r:embed="rId1"/>
          <a:srcRect l="29744" t="2140" r="47923" b="51736"/>
          <a:stretch>
            <a:fillRect/>
          </a:stretch>
        </p:blipFill>
        <p:spPr>
          <a:xfrm>
            <a:off x="952489" y="1599134"/>
            <a:ext cx="1173715" cy="136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9"/>
          <p:cNvPicPr preferRelativeResize="0"/>
          <p:nvPr/>
        </p:nvPicPr>
        <p:blipFill rotWithShape="1">
          <a:blip r:embed="rId2"/>
          <a:srcRect l="45111" t="1811" r="30391" b="47594"/>
          <a:stretch>
            <a:fillRect/>
          </a:stretch>
        </p:blipFill>
        <p:spPr>
          <a:xfrm>
            <a:off x="4819654" y="3113296"/>
            <a:ext cx="1173715" cy="136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9"/>
          <p:cNvPicPr preferRelativeResize="0"/>
          <p:nvPr/>
        </p:nvPicPr>
        <p:blipFill rotWithShape="1">
          <a:blip r:embed="rId2"/>
          <a:srcRect l="24185" t="7662" r="50455" b="39962"/>
          <a:stretch>
            <a:fillRect/>
          </a:stretch>
        </p:blipFill>
        <p:spPr>
          <a:xfrm>
            <a:off x="952489" y="3113284"/>
            <a:ext cx="1173715" cy="136361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9"/>
          <p:cNvSpPr txBox="1"/>
          <p:nvPr>
            <p:ph type="subTitle" idx="7"/>
          </p:nvPr>
        </p:nvSpPr>
        <p:spPr>
          <a:xfrm>
            <a:off x="4819650" y="4443730"/>
            <a:ext cx="1173480" cy="241935"/>
          </a:xfrm>
          <a:prstGeom prst="rect">
            <a:avLst/>
          </a:prstGeom>
        </p:spPr>
        <p:txBody>
          <a:bodyPr spcFirstLastPara="1" wrap="square" lIns="91425" tIns="54000" rIns="91425" bIns="90000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/>
              <a:t>Richard Roe</a:t>
            </a:r>
            <a:endParaRPr lang="en-GB"/>
          </a:p>
        </p:txBody>
      </p:sp>
      <p:sp>
        <p:nvSpPr>
          <p:cNvPr id="640" name="Google Shape;640;p59"/>
          <p:cNvSpPr txBox="1"/>
          <p:nvPr>
            <p:ph type="subTitle" idx="5"/>
          </p:nvPr>
        </p:nvSpPr>
        <p:spPr>
          <a:xfrm>
            <a:off x="4819652" y="2713493"/>
            <a:ext cx="1173600" cy="249300"/>
          </a:xfrm>
          <a:prstGeom prst="rect">
            <a:avLst/>
          </a:prstGeom>
        </p:spPr>
        <p:txBody>
          <a:bodyPr spcFirstLastPara="1" wrap="square" lIns="91425" tIns="54000" rIns="91425" bIns="90000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/>
              <a:t>Jenna Long</a:t>
            </a:r>
            <a:endParaRPr lang="en-GB"/>
          </a:p>
        </p:txBody>
      </p:sp>
      <p:sp>
        <p:nvSpPr>
          <p:cNvPr id="641" name="Google Shape;641;p59"/>
          <p:cNvSpPr txBox="1"/>
          <p:nvPr>
            <p:ph type="subTitle" idx="6"/>
          </p:nvPr>
        </p:nvSpPr>
        <p:spPr>
          <a:xfrm>
            <a:off x="952500" y="2713175"/>
            <a:ext cx="1173600" cy="249300"/>
          </a:xfrm>
          <a:prstGeom prst="rect">
            <a:avLst/>
          </a:prstGeom>
        </p:spPr>
        <p:txBody>
          <a:bodyPr spcFirstLastPara="1" wrap="square" lIns="91425" tIns="54000" rIns="91425" bIns="90000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/>
              <a:t>John Doe</a:t>
            </a:r>
            <a:endParaRPr lang="en-GB"/>
          </a:p>
        </p:txBody>
      </p:sp>
      <p:sp>
        <p:nvSpPr>
          <p:cNvPr id="642" name="Google Shape;642;p59"/>
          <p:cNvSpPr txBox="1"/>
          <p:nvPr>
            <p:ph type="subTitle" idx="8"/>
          </p:nvPr>
        </p:nvSpPr>
        <p:spPr>
          <a:xfrm>
            <a:off x="955475" y="4436390"/>
            <a:ext cx="1170600" cy="249600"/>
          </a:xfrm>
          <a:prstGeom prst="rect">
            <a:avLst/>
          </a:prstGeom>
        </p:spPr>
        <p:txBody>
          <a:bodyPr spcFirstLastPara="1" wrap="square" lIns="91425" tIns="54000" rIns="91425" bIns="90000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/>
              <a:t>Helena Cruz</a:t>
            </a:r>
            <a:endParaRPr lang="en-GB"/>
          </a:p>
        </p:txBody>
      </p:sp>
      <p:sp>
        <p:nvSpPr>
          <p:cNvPr id="643" name="Google Shape;643;p59"/>
          <p:cNvSpPr txBox="1"/>
          <p:nvPr>
            <p:ph type="subTitle" idx="2"/>
          </p:nvPr>
        </p:nvSpPr>
        <p:spPr>
          <a:xfrm>
            <a:off x="2122453" y="1599100"/>
            <a:ext cx="2205300" cy="13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705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/>
              <a:t>“</a:t>
            </a:r>
            <a:r>
              <a:rPr lang="en-IN" altLang="en-GB"/>
              <a:t>The Cardiology Department is a life saver being efficient at their execution</a:t>
            </a:r>
            <a:r>
              <a:rPr lang="en-GB"/>
              <a:t>” </a:t>
            </a:r>
            <a:endParaRPr lang="en-GB"/>
          </a:p>
        </p:txBody>
      </p:sp>
      <p:sp>
        <p:nvSpPr>
          <p:cNvPr id="644" name="Google Shape;644;p59"/>
          <p:cNvSpPr txBox="1"/>
          <p:nvPr>
            <p:ph type="subTitle" idx="4"/>
          </p:nvPr>
        </p:nvSpPr>
        <p:spPr>
          <a:xfrm>
            <a:off x="2122170" y="3115310"/>
            <a:ext cx="2205355" cy="1570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705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GB"/>
              <a:t>“Despite being </a:t>
            </a:r>
            <a:r>
              <a:rPr lang="en-IN" altLang="en-GB"/>
              <a:t>lots of pain, the </a:t>
            </a:r>
            <a:r>
              <a:rPr lang="en-IN" altLang="en-GB">
                <a:sym typeface="+mn-ea"/>
              </a:rPr>
              <a:t>treatment at Gastroentrology Department  was effective and provided a quick relief</a:t>
            </a:r>
            <a:r>
              <a:rPr lang="en-GB"/>
              <a:t>” </a:t>
            </a:r>
            <a:endParaRPr lang="en-GB"/>
          </a:p>
        </p:txBody>
      </p:sp>
      <p:sp>
        <p:nvSpPr>
          <p:cNvPr id="645" name="Google Shape;645;p59"/>
          <p:cNvSpPr txBox="1"/>
          <p:nvPr>
            <p:ph type="subTitle" idx="1"/>
          </p:nvPr>
        </p:nvSpPr>
        <p:spPr>
          <a:xfrm>
            <a:off x="5989955" y="1598930"/>
            <a:ext cx="2623820" cy="1363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705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GB">
                <a:sym typeface="+mn-ea"/>
              </a:rPr>
              <a:t>“</a:t>
            </a:r>
            <a:r>
              <a:rPr lang="en-IN" altLang="en-GB">
                <a:sym typeface="+mn-ea"/>
              </a:rPr>
              <a:t>The General Practice Department at Columbia Asia Hospital was swift and effient in their care.</a:t>
            </a:r>
            <a:r>
              <a:rPr lang="en-GB">
                <a:sym typeface="+mn-ea"/>
              </a:rPr>
              <a:t>” </a:t>
            </a:r>
            <a:endParaRPr lang="en-GB"/>
          </a:p>
        </p:txBody>
      </p:sp>
      <p:sp>
        <p:nvSpPr>
          <p:cNvPr id="646" name="Google Shape;646;p59"/>
          <p:cNvSpPr txBox="1"/>
          <p:nvPr>
            <p:ph type="subTitle" idx="3"/>
          </p:nvPr>
        </p:nvSpPr>
        <p:spPr>
          <a:xfrm>
            <a:off x="5989955" y="3113405"/>
            <a:ext cx="2623185" cy="1572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705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GB"/>
              <a:t>“</a:t>
            </a:r>
            <a:r>
              <a:rPr lang="en-IN" altLang="en-GB"/>
              <a:t>The Physiotherapy Department at Columbia Asia Hospital has the best diagnosis and treatments.</a:t>
            </a:r>
            <a:r>
              <a:rPr lang="en-GB"/>
              <a:t>” </a:t>
            </a:r>
            <a:endParaRPr lang="en-GB"/>
          </a:p>
        </p:txBody>
      </p:sp>
      <p:sp>
        <p:nvSpPr>
          <p:cNvPr id="647" name="Google Shape;647;p59"/>
          <p:cNvSpPr/>
          <p:nvPr/>
        </p:nvSpPr>
        <p:spPr>
          <a:xfrm>
            <a:off x="955475" y="1599100"/>
            <a:ext cx="1173600" cy="11169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8" name="Google Shape;648;p59"/>
          <p:cNvSpPr/>
          <p:nvPr/>
        </p:nvSpPr>
        <p:spPr>
          <a:xfrm>
            <a:off x="4819650" y="1599100"/>
            <a:ext cx="1173600" cy="11169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9" name="Google Shape;649;p59"/>
          <p:cNvSpPr/>
          <p:nvPr/>
        </p:nvSpPr>
        <p:spPr>
          <a:xfrm>
            <a:off x="955675" y="3113405"/>
            <a:ext cx="1173480" cy="131953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0" name="Google Shape;650;p59"/>
          <p:cNvSpPr/>
          <p:nvPr/>
        </p:nvSpPr>
        <p:spPr>
          <a:xfrm>
            <a:off x="4819650" y="3113405"/>
            <a:ext cx="1173480" cy="132334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827627" y="-296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r>
              <a:rPr lang="en-IN" altLang="en-GB"/>
              <a:t>:</a:t>
            </a:r>
            <a:endParaRPr lang="en-IN" altLang="en-GB"/>
          </a:p>
        </p:txBody>
      </p:sp>
      <p:sp>
        <p:nvSpPr>
          <p:cNvPr id="2" name="Rectangles 1"/>
          <p:cNvSpPr/>
          <p:nvPr/>
        </p:nvSpPr>
        <p:spPr>
          <a:xfrm>
            <a:off x="611505" y="966470"/>
            <a:ext cx="224091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01. Introduction</a:t>
            </a:r>
            <a:endParaRPr lang="en-I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3529330" y="1365885"/>
            <a:ext cx="208597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Details about the hospital 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83895" y="1365885"/>
            <a:ext cx="208597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GB" sz="1600">
                <a:sym typeface="+mn-ea"/>
              </a:rPr>
              <a:t>Introduction of Topic and Problems being addressed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3536315" y="967105"/>
            <a:ext cx="208534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02. About </a:t>
            </a:r>
            <a:endParaRPr lang="en-I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036310" y="1365885"/>
            <a:ext cx="263017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Hospital Operational Data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043930" y="967105"/>
            <a:ext cx="262953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03. Hospital Stats </a:t>
            </a:r>
            <a:endParaRPr lang="en-I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2267585" y="2812415"/>
            <a:ext cx="225044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Doctor Related Analysis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2267585" y="2432050"/>
            <a:ext cx="224980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04. Doctor Stats </a:t>
            </a:r>
            <a:endParaRPr lang="en-I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5354320" y="2860675"/>
            <a:ext cx="23368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Patient Related Analysis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5354320" y="2500630"/>
            <a:ext cx="233680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05. Patient Stats </a:t>
            </a:r>
            <a:endParaRPr lang="en-I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3699510" y="4156710"/>
            <a:ext cx="23368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Patient Related Analysis</a:t>
            </a:r>
            <a:endParaRPr lang="en-I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2844165" y="3757930"/>
            <a:ext cx="406019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06. </a:t>
            </a:r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Stratergies &amp; Improvements</a:t>
            </a:r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I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60"/>
          <p:cNvGrpSpPr/>
          <p:nvPr/>
        </p:nvGrpSpPr>
        <p:grpSpPr>
          <a:xfrm>
            <a:off x="954598" y="397552"/>
            <a:ext cx="7249200" cy="4081146"/>
            <a:chOff x="954598" y="397552"/>
            <a:chExt cx="7249200" cy="4081146"/>
          </a:xfrm>
        </p:grpSpPr>
        <p:sp>
          <p:nvSpPr>
            <p:cNvPr id="656" name="Google Shape;656;p60"/>
            <p:cNvSpPr/>
            <p:nvPr/>
          </p:nvSpPr>
          <p:spPr>
            <a:xfrm>
              <a:off x="5161800" y="1357930"/>
              <a:ext cx="617100" cy="61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60"/>
            <p:cNvSpPr/>
            <p:nvPr/>
          </p:nvSpPr>
          <p:spPr>
            <a:xfrm>
              <a:off x="1065025" y="3996000"/>
              <a:ext cx="1681500" cy="48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2847313" y="3522300"/>
              <a:ext cx="1681500" cy="95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4629600" y="3042350"/>
              <a:ext cx="1681500" cy="143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60"/>
            <p:cNvSpPr/>
            <p:nvPr/>
          </p:nvSpPr>
          <p:spPr>
            <a:xfrm>
              <a:off x="6411875" y="2571650"/>
              <a:ext cx="1681500" cy="190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661" name="Google Shape;661;p60"/>
            <p:cNvCxnSpPr>
              <a:stCxn id="662" idx="2"/>
              <a:endCxn id="660" idx="0"/>
            </p:cNvCxnSpPr>
            <p:nvPr/>
          </p:nvCxnSpPr>
          <p:spPr>
            <a:xfrm>
              <a:off x="7252350" y="1346125"/>
              <a:ext cx="0" cy="1225550"/>
            </a:xfrm>
            <a:prstGeom prst="straightConnector1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663" name="Google Shape;663;p60"/>
            <p:cNvCxnSpPr/>
            <p:nvPr/>
          </p:nvCxnSpPr>
          <p:spPr>
            <a:xfrm>
              <a:off x="954598" y="4478698"/>
              <a:ext cx="7249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60"/>
            <p:cNvCxnSpPr>
              <a:stCxn id="659" idx="0"/>
              <a:endCxn id="656" idx="2"/>
            </p:cNvCxnSpPr>
            <p:nvPr/>
          </p:nvCxnSpPr>
          <p:spPr>
            <a:xfrm flipV="1">
              <a:off x="5470350" y="1974915"/>
              <a:ext cx="0" cy="106743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665" name="Google Shape;665;p60"/>
            <p:cNvCxnSpPr>
              <a:stCxn id="658" idx="0"/>
              <a:endCxn id="666" idx="2"/>
            </p:cNvCxnSpPr>
            <p:nvPr/>
          </p:nvCxnSpPr>
          <p:spPr>
            <a:xfrm flipV="1">
              <a:off x="3688063" y="2434545"/>
              <a:ext cx="635" cy="1087755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667" name="Google Shape;667;p60"/>
            <p:cNvCxnSpPr>
              <a:stCxn id="657" idx="0"/>
              <a:endCxn id="668" idx="2"/>
            </p:cNvCxnSpPr>
            <p:nvPr/>
          </p:nvCxnSpPr>
          <p:spPr>
            <a:xfrm flipV="1">
              <a:off x="1905775" y="2809820"/>
              <a:ext cx="1905" cy="118618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669" name="Google Shape;669;p60"/>
            <p:cNvSpPr/>
            <p:nvPr/>
          </p:nvSpPr>
          <p:spPr>
            <a:xfrm>
              <a:off x="5293826" y="1490130"/>
              <a:ext cx="352717" cy="352688"/>
            </a:xfrm>
            <a:custGeom>
              <a:avLst/>
              <a:gdLst/>
              <a:ahLst/>
              <a:cxnLst/>
              <a:rect l="l" t="t" r="r" b="b"/>
              <a:pathLst>
                <a:path w="11879" h="11878" extrusionOk="0">
                  <a:moveTo>
                    <a:pt x="5451" y="6995"/>
                  </a:moveTo>
                  <a:lnTo>
                    <a:pt x="5451" y="7688"/>
                  </a:lnTo>
                  <a:lnTo>
                    <a:pt x="4443" y="7688"/>
                  </a:lnTo>
                  <a:cubicBezTo>
                    <a:pt x="4223" y="7688"/>
                    <a:pt x="4065" y="7530"/>
                    <a:pt x="4065" y="7341"/>
                  </a:cubicBezTo>
                  <a:cubicBezTo>
                    <a:pt x="4065" y="7152"/>
                    <a:pt x="4223" y="6995"/>
                    <a:pt x="4443" y="6995"/>
                  </a:cubicBezTo>
                  <a:close/>
                  <a:moveTo>
                    <a:pt x="6491" y="8349"/>
                  </a:moveTo>
                  <a:lnTo>
                    <a:pt x="6491" y="8381"/>
                  </a:lnTo>
                  <a:cubicBezTo>
                    <a:pt x="6680" y="8381"/>
                    <a:pt x="6837" y="8538"/>
                    <a:pt x="6837" y="8727"/>
                  </a:cubicBezTo>
                  <a:cubicBezTo>
                    <a:pt x="6837" y="8916"/>
                    <a:pt x="6680" y="9074"/>
                    <a:pt x="6491" y="9074"/>
                  </a:cubicBezTo>
                  <a:lnTo>
                    <a:pt x="6113" y="9074"/>
                  </a:lnTo>
                  <a:lnTo>
                    <a:pt x="6113" y="8349"/>
                  </a:lnTo>
                  <a:close/>
                  <a:moveTo>
                    <a:pt x="5451" y="9736"/>
                  </a:moveTo>
                  <a:lnTo>
                    <a:pt x="5451" y="10460"/>
                  </a:lnTo>
                  <a:lnTo>
                    <a:pt x="5105" y="10460"/>
                  </a:lnTo>
                  <a:cubicBezTo>
                    <a:pt x="4916" y="10460"/>
                    <a:pt x="4758" y="10303"/>
                    <a:pt x="4758" y="10114"/>
                  </a:cubicBezTo>
                  <a:cubicBezTo>
                    <a:pt x="4758" y="9893"/>
                    <a:pt x="4916" y="9736"/>
                    <a:pt x="5105" y="9736"/>
                  </a:cubicBezTo>
                  <a:close/>
                  <a:moveTo>
                    <a:pt x="5861" y="1"/>
                  </a:moveTo>
                  <a:cubicBezTo>
                    <a:pt x="5262" y="1"/>
                    <a:pt x="4821" y="473"/>
                    <a:pt x="4821" y="1040"/>
                  </a:cubicBezTo>
                  <a:cubicBezTo>
                    <a:pt x="4821" y="1481"/>
                    <a:pt x="5105" y="1859"/>
                    <a:pt x="5546" y="2017"/>
                  </a:cubicBezTo>
                  <a:lnTo>
                    <a:pt x="5546" y="3340"/>
                  </a:lnTo>
                  <a:cubicBezTo>
                    <a:pt x="4441" y="2451"/>
                    <a:pt x="3936" y="2115"/>
                    <a:pt x="3379" y="2115"/>
                  </a:cubicBezTo>
                  <a:cubicBezTo>
                    <a:pt x="3285" y="2115"/>
                    <a:pt x="3189" y="2125"/>
                    <a:pt x="3088" y="2143"/>
                  </a:cubicBezTo>
                  <a:cubicBezTo>
                    <a:pt x="2584" y="2237"/>
                    <a:pt x="2301" y="2679"/>
                    <a:pt x="2080" y="3183"/>
                  </a:cubicBezTo>
                  <a:cubicBezTo>
                    <a:pt x="1734" y="3750"/>
                    <a:pt x="1324" y="4506"/>
                    <a:pt x="221" y="4947"/>
                  </a:cubicBezTo>
                  <a:cubicBezTo>
                    <a:pt x="64" y="5010"/>
                    <a:pt x="1" y="5167"/>
                    <a:pt x="32" y="5325"/>
                  </a:cubicBezTo>
                  <a:cubicBezTo>
                    <a:pt x="64" y="5482"/>
                    <a:pt x="190" y="5608"/>
                    <a:pt x="379" y="5608"/>
                  </a:cubicBezTo>
                  <a:lnTo>
                    <a:pt x="1104" y="5608"/>
                  </a:lnTo>
                  <a:cubicBezTo>
                    <a:pt x="1104" y="5608"/>
                    <a:pt x="2584" y="5577"/>
                    <a:pt x="3372" y="3750"/>
                  </a:cubicBezTo>
                  <a:cubicBezTo>
                    <a:pt x="3446" y="3626"/>
                    <a:pt x="3579" y="3541"/>
                    <a:pt x="3724" y="3541"/>
                  </a:cubicBezTo>
                  <a:cubicBezTo>
                    <a:pt x="3764" y="3541"/>
                    <a:pt x="3804" y="3547"/>
                    <a:pt x="3844" y="3561"/>
                  </a:cubicBezTo>
                  <a:cubicBezTo>
                    <a:pt x="4002" y="3655"/>
                    <a:pt x="4128" y="3844"/>
                    <a:pt x="4034" y="4033"/>
                  </a:cubicBezTo>
                  <a:cubicBezTo>
                    <a:pt x="3718" y="4789"/>
                    <a:pt x="3309" y="5293"/>
                    <a:pt x="2868" y="5640"/>
                  </a:cubicBezTo>
                  <a:lnTo>
                    <a:pt x="3655" y="5640"/>
                  </a:lnTo>
                  <a:cubicBezTo>
                    <a:pt x="3971" y="5388"/>
                    <a:pt x="4254" y="5010"/>
                    <a:pt x="4254" y="4632"/>
                  </a:cubicBezTo>
                  <a:cubicBezTo>
                    <a:pt x="4254" y="4443"/>
                    <a:pt x="4412" y="4285"/>
                    <a:pt x="4601" y="4285"/>
                  </a:cubicBezTo>
                  <a:cubicBezTo>
                    <a:pt x="4790" y="4285"/>
                    <a:pt x="4947" y="4443"/>
                    <a:pt x="4947" y="4632"/>
                  </a:cubicBezTo>
                  <a:cubicBezTo>
                    <a:pt x="4947" y="5010"/>
                    <a:pt x="4821" y="5388"/>
                    <a:pt x="4601" y="5640"/>
                  </a:cubicBezTo>
                  <a:lnTo>
                    <a:pt x="5609" y="5640"/>
                  </a:lnTo>
                  <a:lnTo>
                    <a:pt x="5609" y="6365"/>
                  </a:lnTo>
                  <a:lnTo>
                    <a:pt x="4601" y="6365"/>
                  </a:lnTo>
                  <a:cubicBezTo>
                    <a:pt x="4002" y="6365"/>
                    <a:pt x="3561" y="6837"/>
                    <a:pt x="3561" y="7373"/>
                  </a:cubicBezTo>
                  <a:cubicBezTo>
                    <a:pt x="3561" y="7971"/>
                    <a:pt x="4034" y="8412"/>
                    <a:pt x="4601" y="8412"/>
                  </a:cubicBezTo>
                  <a:lnTo>
                    <a:pt x="5609" y="8412"/>
                  </a:lnTo>
                  <a:lnTo>
                    <a:pt x="5609" y="9106"/>
                  </a:lnTo>
                  <a:lnTo>
                    <a:pt x="5262" y="9106"/>
                  </a:lnTo>
                  <a:cubicBezTo>
                    <a:pt x="4664" y="9106"/>
                    <a:pt x="4254" y="9578"/>
                    <a:pt x="4254" y="10145"/>
                  </a:cubicBezTo>
                  <a:cubicBezTo>
                    <a:pt x="4254" y="10744"/>
                    <a:pt x="4727" y="11153"/>
                    <a:pt x="5262" y="11153"/>
                  </a:cubicBezTo>
                  <a:lnTo>
                    <a:pt x="5609" y="11153"/>
                  </a:lnTo>
                  <a:lnTo>
                    <a:pt x="5609" y="11531"/>
                  </a:lnTo>
                  <a:cubicBezTo>
                    <a:pt x="5609" y="11720"/>
                    <a:pt x="5766" y="11878"/>
                    <a:pt x="5987" y="11878"/>
                  </a:cubicBezTo>
                  <a:cubicBezTo>
                    <a:pt x="6176" y="11878"/>
                    <a:pt x="6333" y="11720"/>
                    <a:pt x="6333" y="11531"/>
                  </a:cubicBezTo>
                  <a:lnTo>
                    <a:pt x="6333" y="11153"/>
                  </a:lnTo>
                  <a:lnTo>
                    <a:pt x="6680" y="11153"/>
                  </a:lnTo>
                  <a:cubicBezTo>
                    <a:pt x="6869" y="11153"/>
                    <a:pt x="7026" y="10996"/>
                    <a:pt x="7026" y="10807"/>
                  </a:cubicBezTo>
                  <a:cubicBezTo>
                    <a:pt x="7026" y="10618"/>
                    <a:pt x="6869" y="10460"/>
                    <a:pt x="6680" y="10460"/>
                  </a:cubicBezTo>
                  <a:lnTo>
                    <a:pt x="6333" y="10460"/>
                  </a:lnTo>
                  <a:lnTo>
                    <a:pt x="6333" y="9736"/>
                  </a:lnTo>
                  <a:lnTo>
                    <a:pt x="6680" y="9736"/>
                  </a:lnTo>
                  <a:cubicBezTo>
                    <a:pt x="7279" y="9736"/>
                    <a:pt x="7720" y="9263"/>
                    <a:pt x="7720" y="8727"/>
                  </a:cubicBezTo>
                  <a:cubicBezTo>
                    <a:pt x="7720" y="8129"/>
                    <a:pt x="7247" y="7688"/>
                    <a:pt x="6680" y="7688"/>
                  </a:cubicBezTo>
                  <a:lnTo>
                    <a:pt x="6333" y="7688"/>
                  </a:lnTo>
                  <a:lnTo>
                    <a:pt x="6333" y="6995"/>
                  </a:lnTo>
                  <a:lnTo>
                    <a:pt x="7342" y="6995"/>
                  </a:lnTo>
                  <a:cubicBezTo>
                    <a:pt x="7751" y="6995"/>
                    <a:pt x="8098" y="6743"/>
                    <a:pt x="8255" y="6428"/>
                  </a:cubicBezTo>
                  <a:cubicBezTo>
                    <a:pt x="8066" y="6333"/>
                    <a:pt x="7877" y="6176"/>
                    <a:pt x="7657" y="6018"/>
                  </a:cubicBezTo>
                  <a:cubicBezTo>
                    <a:pt x="7625" y="6176"/>
                    <a:pt x="7499" y="6270"/>
                    <a:pt x="7310" y="6270"/>
                  </a:cubicBezTo>
                  <a:lnTo>
                    <a:pt x="6302" y="6270"/>
                  </a:lnTo>
                  <a:lnTo>
                    <a:pt x="6302" y="5577"/>
                  </a:lnTo>
                  <a:lnTo>
                    <a:pt x="7310" y="5577"/>
                  </a:lnTo>
                  <a:cubicBezTo>
                    <a:pt x="7121" y="5262"/>
                    <a:pt x="6963" y="4947"/>
                    <a:pt x="6963" y="4537"/>
                  </a:cubicBezTo>
                  <a:cubicBezTo>
                    <a:pt x="6963" y="4348"/>
                    <a:pt x="7121" y="4191"/>
                    <a:pt x="7310" y="4191"/>
                  </a:cubicBezTo>
                  <a:cubicBezTo>
                    <a:pt x="7499" y="4191"/>
                    <a:pt x="7657" y="4348"/>
                    <a:pt x="7657" y="4537"/>
                  </a:cubicBezTo>
                  <a:cubicBezTo>
                    <a:pt x="7657" y="4978"/>
                    <a:pt x="7940" y="5293"/>
                    <a:pt x="8255" y="5577"/>
                  </a:cubicBezTo>
                  <a:lnTo>
                    <a:pt x="9043" y="5577"/>
                  </a:lnTo>
                  <a:cubicBezTo>
                    <a:pt x="8602" y="5230"/>
                    <a:pt x="8224" y="4758"/>
                    <a:pt x="7877" y="3970"/>
                  </a:cubicBezTo>
                  <a:cubicBezTo>
                    <a:pt x="7783" y="3813"/>
                    <a:pt x="7877" y="3561"/>
                    <a:pt x="8066" y="3498"/>
                  </a:cubicBezTo>
                  <a:cubicBezTo>
                    <a:pt x="8108" y="3472"/>
                    <a:pt x="8155" y="3461"/>
                    <a:pt x="8203" y="3461"/>
                  </a:cubicBezTo>
                  <a:cubicBezTo>
                    <a:pt x="8333" y="3461"/>
                    <a:pt x="8470" y="3548"/>
                    <a:pt x="8539" y="3687"/>
                  </a:cubicBezTo>
                  <a:cubicBezTo>
                    <a:pt x="9326" y="5545"/>
                    <a:pt x="10807" y="5545"/>
                    <a:pt x="10807" y="5545"/>
                  </a:cubicBezTo>
                  <a:lnTo>
                    <a:pt x="11532" y="5545"/>
                  </a:lnTo>
                  <a:cubicBezTo>
                    <a:pt x="11689" y="5545"/>
                    <a:pt x="11847" y="5419"/>
                    <a:pt x="11878" y="5262"/>
                  </a:cubicBezTo>
                  <a:cubicBezTo>
                    <a:pt x="11721" y="5167"/>
                    <a:pt x="11626" y="5010"/>
                    <a:pt x="11469" y="4947"/>
                  </a:cubicBezTo>
                  <a:cubicBezTo>
                    <a:pt x="10366" y="4506"/>
                    <a:pt x="9988" y="3750"/>
                    <a:pt x="9641" y="3183"/>
                  </a:cubicBezTo>
                  <a:cubicBezTo>
                    <a:pt x="9358" y="2710"/>
                    <a:pt x="9106" y="2269"/>
                    <a:pt x="8602" y="2143"/>
                  </a:cubicBezTo>
                  <a:cubicBezTo>
                    <a:pt x="8535" y="2127"/>
                    <a:pt x="8466" y="2119"/>
                    <a:pt x="8393" y="2119"/>
                  </a:cubicBezTo>
                  <a:cubicBezTo>
                    <a:pt x="7880" y="2119"/>
                    <a:pt x="7197" y="2512"/>
                    <a:pt x="6176" y="3340"/>
                  </a:cubicBezTo>
                  <a:lnTo>
                    <a:pt x="6176" y="2017"/>
                  </a:lnTo>
                  <a:cubicBezTo>
                    <a:pt x="6554" y="1859"/>
                    <a:pt x="6869" y="1513"/>
                    <a:pt x="6869" y="1040"/>
                  </a:cubicBezTo>
                  <a:cubicBezTo>
                    <a:pt x="6869" y="442"/>
                    <a:pt x="6396" y="1"/>
                    <a:pt x="5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60"/>
            <p:cNvSpPr/>
            <p:nvPr/>
          </p:nvSpPr>
          <p:spPr>
            <a:xfrm>
              <a:off x="6943800" y="729025"/>
              <a:ext cx="617100" cy="61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60"/>
            <p:cNvSpPr/>
            <p:nvPr/>
          </p:nvSpPr>
          <p:spPr>
            <a:xfrm>
              <a:off x="3380288" y="1817505"/>
              <a:ext cx="617100" cy="61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60"/>
            <p:cNvSpPr/>
            <p:nvPr/>
          </p:nvSpPr>
          <p:spPr>
            <a:xfrm>
              <a:off x="1598775" y="2192780"/>
              <a:ext cx="617100" cy="61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70" name="Google Shape;670;p60"/>
            <p:cNvGrpSpPr/>
            <p:nvPr/>
          </p:nvGrpSpPr>
          <p:grpSpPr>
            <a:xfrm>
              <a:off x="1744936" y="2360802"/>
              <a:ext cx="322815" cy="322843"/>
              <a:chOff x="-26573400" y="3302802"/>
              <a:chExt cx="295375" cy="295400"/>
            </a:xfrm>
          </p:grpSpPr>
          <p:sp>
            <p:nvSpPr>
              <p:cNvPr id="671" name="Google Shape;671;p60"/>
              <p:cNvSpPr/>
              <p:nvPr/>
            </p:nvSpPr>
            <p:spPr>
              <a:xfrm rot="13800000">
                <a:off x="-26527450" y="3469075"/>
                <a:ext cx="77200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1537" extrusionOk="0">
                    <a:moveTo>
                      <a:pt x="1532" y="1"/>
                    </a:moveTo>
                    <a:cubicBezTo>
                      <a:pt x="1001" y="1"/>
                      <a:pt x="473" y="103"/>
                      <a:pt x="0" y="308"/>
                    </a:cubicBezTo>
                    <a:lnTo>
                      <a:pt x="693" y="1537"/>
                    </a:lnTo>
                    <a:cubicBezTo>
                      <a:pt x="946" y="1442"/>
                      <a:pt x="1229" y="1379"/>
                      <a:pt x="1544" y="1379"/>
                    </a:cubicBezTo>
                    <a:cubicBezTo>
                      <a:pt x="1859" y="1379"/>
                      <a:pt x="2143" y="1442"/>
                      <a:pt x="2426" y="1537"/>
                    </a:cubicBezTo>
                    <a:lnTo>
                      <a:pt x="3088" y="308"/>
                    </a:lnTo>
                    <a:cubicBezTo>
                      <a:pt x="2600" y="103"/>
                      <a:pt x="2064" y="1"/>
                      <a:pt x="15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2" name="Google Shape;672;p60"/>
              <p:cNvSpPr/>
              <p:nvPr/>
            </p:nvSpPr>
            <p:spPr>
              <a:xfrm rot="18060000">
                <a:off x="-26434775" y="344184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1" y="127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27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3" name="Google Shape;673;p60"/>
              <p:cNvSpPr/>
              <p:nvPr/>
            </p:nvSpPr>
            <p:spPr>
              <a:xfrm rot="7140000">
                <a:off x="-26457293" y="3339474"/>
                <a:ext cx="559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11" extrusionOk="0">
                    <a:moveTo>
                      <a:pt x="1387" y="1"/>
                    </a:moveTo>
                    <a:lnTo>
                      <a:pt x="1" y="32"/>
                    </a:lnTo>
                    <a:cubicBezTo>
                      <a:pt x="127" y="1104"/>
                      <a:pt x="662" y="2080"/>
                      <a:pt x="1544" y="2710"/>
                    </a:cubicBezTo>
                    <a:lnTo>
                      <a:pt x="2237" y="1545"/>
                    </a:lnTo>
                    <a:cubicBezTo>
                      <a:pt x="1765" y="1135"/>
                      <a:pt x="1450" y="600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4" name="Google Shape;674;p60"/>
              <p:cNvSpPr/>
              <p:nvPr/>
            </p:nvSpPr>
            <p:spPr>
              <a:xfrm>
                <a:off x="-26382877" y="3462456"/>
                <a:ext cx="55950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10" extrusionOk="0">
                    <a:moveTo>
                      <a:pt x="851" y="0"/>
                    </a:moveTo>
                    <a:cubicBezTo>
                      <a:pt x="757" y="631"/>
                      <a:pt x="473" y="1166"/>
                      <a:pt x="1" y="1544"/>
                    </a:cubicBezTo>
                    <a:lnTo>
                      <a:pt x="694" y="2710"/>
                    </a:lnTo>
                    <a:cubicBezTo>
                      <a:pt x="1576" y="2080"/>
                      <a:pt x="2112" y="1103"/>
                      <a:pt x="2238" y="32"/>
                    </a:cubicBez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675;p60"/>
              <p:cNvSpPr/>
              <p:nvPr/>
            </p:nvSpPr>
            <p:spPr>
              <a:xfrm>
                <a:off x="-26573400" y="3302802"/>
                <a:ext cx="29537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16" extrusionOk="0">
                    <a:moveTo>
                      <a:pt x="5876" y="1419"/>
                    </a:moveTo>
                    <a:cubicBezTo>
                      <a:pt x="6632" y="1419"/>
                      <a:pt x="7389" y="1608"/>
                      <a:pt x="8066" y="1986"/>
                    </a:cubicBezTo>
                    <a:cubicBezTo>
                      <a:pt x="8223" y="2049"/>
                      <a:pt x="8286" y="2301"/>
                      <a:pt x="8192" y="2458"/>
                    </a:cubicBezTo>
                    <a:lnTo>
                      <a:pt x="7152" y="4254"/>
                    </a:lnTo>
                    <a:cubicBezTo>
                      <a:pt x="7110" y="4361"/>
                      <a:pt x="6980" y="4439"/>
                      <a:pt x="6852" y="4439"/>
                    </a:cubicBezTo>
                    <a:cubicBezTo>
                      <a:pt x="6791" y="4439"/>
                      <a:pt x="6731" y="4421"/>
                      <a:pt x="6680" y="4380"/>
                    </a:cubicBezTo>
                    <a:cubicBezTo>
                      <a:pt x="6428" y="4238"/>
                      <a:pt x="6136" y="4167"/>
                      <a:pt x="5841" y="4167"/>
                    </a:cubicBezTo>
                    <a:cubicBezTo>
                      <a:pt x="5546" y="4167"/>
                      <a:pt x="5246" y="4238"/>
                      <a:pt x="4978" y="4380"/>
                    </a:cubicBezTo>
                    <a:cubicBezTo>
                      <a:pt x="4929" y="4400"/>
                      <a:pt x="4872" y="4411"/>
                      <a:pt x="4816" y="4411"/>
                    </a:cubicBezTo>
                    <a:cubicBezTo>
                      <a:pt x="4694" y="4411"/>
                      <a:pt x="4570" y="4362"/>
                      <a:pt x="4506" y="4254"/>
                    </a:cubicBezTo>
                    <a:lnTo>
                      <a:pt x="3498" y="2458"/>
                    </a:lnTo>
                    <a:cubicBezTo>
                      <a:pt x="3466" y="2301"/>
                      <a:pt x="3529" y="2080"/>
                      <a:pt x="3687" y="1986"/>
                    </a:cubicBezTo>
                    <a:cubicBezTo>
                      <a:pt x="4364" y="1608"/>
                      <a:pt x="5120" y="1419"/>
                      <a:pt x="5876" y="1419"/>
                    </a:cubicBezTo>
                    <a:close/>
                    <a:moveTo>
                      <a:pt x="5861" y="4916"/>
                    </a:moveTo>
                    <a:cubicBezTo>
                      <a:pt x="6459" y="4916"/>
                      <a:pt x="6869" y="5388"/>
                      <a:pt x="6869" y="5955"/>
                    </a:cubicBezTo>
                    <a:cubicBezTo>
                      <a:pt x="6869" y="6554"/>
                      <a:pt x="6396" y="6964"/>
                      <a:pt x="5861" y="6964"/>
                    </a:cubicBezTo>
                    <a:cubicBezTo>
                      <a:pt x="5294" y="6964"/>
                      <a:pt x="4821" y="6491"/>
                      <a:pt x="4821" y="5955"/>
                    </a:cubicBezTo>
                    <a:cubicBezTo>
                      <a:pt x="4821" y="5357"/>
                      <a:pt x="5294" y="4916"/>
                      <a:pt x="5861" y="4916"/>
                    </a:cubicBezTo>
                    <a:close/>
                    <a:moveTo>
                      <a:pt x="3813" y="5609"/>
                    </a:moveTo>
                    <a:cubicBezTo>
                      <a:pt x="4065" y="5640"/>
                      <a:pt x="4159" y="5735"/>
                      <a:pt x="4159" y="5955"/>
                    </a:cubicBezTo>
                    <a:cubicBezTo>
                      <a:pt x="4159" y="6522"/>
                      <a:pt x="4474" y="7090"/>
                      <a:pt x="5010" y="7405"/>
                    </a:cubicBezTo>
                    <a:cubicBezTo>
                      <a:pt x="5136" y="7531"/>
                      <a:pt x="5230" y="7720"/>
                      <a:pt x="5104" y="7877"/>
                    </a:cubicBezTo>
                    <a:lnTo>
                      <a:pt x="4033" y="9641"/>
                    </a:lnTo>
                    <a:cubicBezTo>
                      <a:pt x="3991" y="9748"/>
                      <a:pt x="3861" y="9826"/>
                      <a:pt x="3733" y="9826"/>
                    </a:cubicBezTo>
                    <a:cubicBezTo>
                      <a:pt x="3672" y="9826"/>
                      <a:pt x="3612" y="9808"/>
                      <a:pt x="3561" y="9767"/>
                    </a:cubicBezTo>
                    <a:cubicBezTo>
                      <a:pt x="2238" y="8948"/>
                      <a:pt x="1418" y="7531"/>
                      <a:pt x="1355" y="5987"/>
                    </a:cubicBezTo>
                    <a:cubicBezTo>
                      <a:pt x="1355" y="5798"/>
                      <a:pt x="1544" y="5640"/>
                      <a:pt x="1733" y="5640"/>
                    </a:cubicBezTo>
                    <a:lnTo>
                      <a:pt x="3813" y="5609"/>
                    </a:lnTo>
                    <a:close/>
                    <a:moveTo>
                      <a:pt x="8003" y="5640"/>
                    </a:moveTo>
                    <a:lnTo>
                      <a:pt x="10082" y="5672"/>
                    </a:lnTo>
                    <a:cubicBezTo>
                      <a:pt x="10271" y="5672"/>
                      <a:pt x="10429" y="5829"/>
                      <a:pt x="10429" y="6018"/>
                    </a:cubicBezTo>
                    <a:cubicBezTo>
                      <a:pt x="10397" y="7562"/>
                      <a:pt x="9547" y="8980"/>
                      <a:pt x="8223" y="9799"/>
                    </a:cubicBezTo>
                    <a:cubicBezTo>
                      <a:pt x="8168" y="9844"/>
                      <a:pt x="8100" y="9865"/>
                      <a:pt x="8033" y="9865"/>
                    </a:cubicBezTo>
                    <a:cubicBezTo>
                      <a:pt x="7911" y="9865"/>
                      <a:pt x="7792" y="9795"/>
                      <a:pt x="7751" y="9673"/>
                    </a:cubicBezTo>
                    <a:lnTo>
                      <a:pt x="6680" y="7909"/>
                    </a:lnTo>
                    <a:cubicBezTo>
                      <a:pt x="6554" y="7751"/>
                      <a:pt x="6648" y="7531"/>
                      <a:pt x="6806" y="7436"/>
                    </a:cubicBezTo>
                    <a:cubicBezTo>
                      <a:pt x="7310" y="7121"/>
                      <a:pt x="7625" y="6585"/>
                      <a:pt x="7625" y="5987"/>
                    </a:cubicBezTo>
                    <a:cubicBezTo>
                      <a:pt x="7625" y="5829"/>
                      <a:pt x="7751" y="5672"/>
                      <a:pt x="8003" y="5640"/>
                    </a:cubicBezTo>
                    <a:close/>
                    <a:moveTo>
                      <a:pt x="5892" y="1"/>
                    </a:moveTo>
                    <a:cubicBezTo>
                      <a:pt x="2616" y="1"/>
                      <a:pt x="1" y="2679"/>
                      <a:pt x="1" y="5924"/>
                    </a:cubicBezTo>
                    <a:cubicBezTo>
                      <a:pt x="1" y="9137"/>
                      <a:pt x="2679" y="11815"/>
                      <a:pt x="5892" y="11815"/>
                    </a:cubicBezTo>
                    <a:cubicBezTo>
                      <a:pt x="9169" y="11815"/>
                      <a:pt x="11815" y="9137"/>
                      <a:pt x="11815" y="5924"/>
                    </a:cubicBezTo>
                    <a:cubicBezTo>
                      <a:pt x="11815" y="2679"/>
                      <a:pt x="9137" y="1"/>
                      <a:pt x="58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76" name="Google Shape;676;p60"/>
            <p:cNvGrpSpPr/>
            <p:nvPr/>
          </p:nvGrpSpPr>
          <p:grpSpPr>
            <a:xfrm>
              <a:off x="3550188" y="1934061"/>
              <a:ext cx="276902" cy="372449"/>
              <a:chOff x="5009550" y="3027362"/>
              <a:chExt cx="259150" cy="348539"/>
            </a:xfrm>
          </p:grpSpPr>
          <p:sp>
            <p:nvSpPr>
              <p:cNvPr id="677" name="Google Shape;677;p60"/>
              <p:cNvSpPr/>
              <p:nvPr/>
            </p:nvSpPr>
            <p:spPr>
              <a:xfrm>
                <a:off x="5077275" y="3108352"/>
                <a:ext cx="122100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3971" extrusionOk="0">
                    <a:moveTo>
                      <a:pt x="2426" y="1"/>
                    </a:moveTo>
                    <a:cubicBezTo>
                      <a:pt x="1103" y="1"/>
                      <a:pt x="0" y="1104"/>
                      <a:pt x="0" y="2427"/>
                    </a:cubicBezTo>
                    <a:cubicBezTo>
                      <a:pt x="0" y="3025"/>
                      <a:pt x="190" y="3530"/>
                      <a:pt x="536" y="3971"/>
                    </a:cubicBezTo>
                    <a:cubicBezTo>
                      <a:pt x="820" y="3624"/>
                      <a:pt x="1103" y="3309"/>
                      <a:pt x="1481" y="3057"/>
                    </a:cubicBezTo>
                    <a:cubicBezTo>
                      <a:pt x="1261" y="2805"/>
                      <a:pt x="1103" y="2458"/>
                      <a:pt x="1103" y="2112"/>
                    </a:cubicBezTo>
                    <a:cubicBezTo>
                      <a:pt x="1103" y="1356"/>
                      <a:pt x="1733" y="726"/>
                      <a:pt x="2489" y="726"/>
                    </a:cubicBezTo>
                    <a:cubicBezTo>
                      <a:pt x="3214" y="726"/>
                      <a:pt x="3844" y="1356"/>
                      <a:pt x="3844" y="2112"/>
                    </a:cubicBezTo>
                    <a:cubicBezTo>
                      <a:pt x="3844" y="2458"/>
                      <a:pt x="3687" y="2805"/>
                      <a:pt x="3466" y="3057"/>
                    </a:cubicBezTo>
                    <a:cubicBezTo>
                      <a:pt x="3844" y="3246"/>
                      <a:pt x="4128" y="3561"/>
                      <a:pt x="4317" y="3971"/>
                    </a:cubicBezTo>
                    <a:cubicBezTo>
                      <a:pt x="4695" y="3530"/>
                      <a:pt x="4884" y="3025"/>
                      <a:pt x="4884" y="2427"/>
                    </a:cubicBezTo>
                    <a:cubicBezTo>
                      <a:pt x="4884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8" name="Google Shape;678;p60"/>
              <p:cNvSpPr/>
              <p:nvPr/>
            </p:nvSpPr>
            <p:spPr>
              <a:xfrm>
                <a:off x="5121375" y="3152122"/>
                <a:ext cx="354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19" extrusionOk="0">
                    <a:moveTo>
                      <a:pt x="725" y="1"/>
                    </a:moveTo>
                    <a:cubicBezTo>
                      <a:pt x="316" y="1"/>
                      <a:pt x="1" y="316"/>
                      <a:pt x="1" y="694"/>
                    </a:cubicBezTo>
                    <a:cubicBezTo>
                      <a:pt x="1" y="1103"/>
                      <a:pt x="316" y="1418"/>
                      <a:pt x="725" y="1418"/>
                    </a:cubicBezTo>
                    <a:cubicBezTo>
                      <a:pt x="1103" y="1418"/>
                      <a:pt x="1418" y="1103"/>
                      <a:pt x="1418" y="694"/>
                    </a:cubicBez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9" name="Google Shape;679;p60"/>
              <p:cNvSpPr/>
              <p:nvPr/>
            </p:nvSpPr>
            <p:spPr>
              <a:xfrm>
                <a:off x="5009550" y="3027362"/>
                <a:ext cx="259150" cy="261125"/>
              </a:xfrm>
              <a:custGeom>
                <a:avLst/>
                <a:gdLst/>
                <a:ahLst/>
                <a:cxnLst/>
                <a:rect l="l" t="t" r="r" b="b"/>
                <a:pathLst>
                  <a:path w="10366" h="10445" extrusionOk="0">
                    <a:moveTo>
                      <a:pt x="5198" y="2159"/>
                    </a:moveTo>
                    <a:cubicBezTo>
                      <a:pt x="6931" y="2159"/>
                      <a:pt x="8286" y="3514"/>
                      <a:pt x="8286" y="5246"/>
                    </a:cubicBezTo>
                    <a:cubicBezTo>
                      <a:pt x="8286" y="6916"/>
                      <a:pt x="6931" y="8365"/>
                      <a:pt x="5198" y="8365"/>
                    </a:cubicBezTo>
                    <a:cubicBezTo>
                      <a:pt x="3340" y="8365"/>
                      <a:pt x="2079" y="6822"/>
                      <a:pt x="2079" y="5246"/>
                    </a:cubicBezTo>
                    <a:cubicBezTo>
                      <a:pt x="2079" y="3514"/>
                      <a:pt x="3497" y="2159"/>
                      <a:pt x="5198" y="2159"/>
                    </a:cubicBezTo>
                    <a:close/>
                    <a:moveTo>
                      <a:pt x="5167" y="1"/>
                    </a:moveTo>
                    <a:cubicBezTo>
                      <a:pt x="5088" y="1"/>
                      <a:pt x="5009" y="17"/>
                      <a:pt x="4946" y="48"/>
                    </a:cubicBezTo>
                    <a:lnTo>
                      <a:pt x="4001" y="836"/>
                    </a:lnTo>
                    <a:lnTo>
                      <a:pt x="2773" y="678"/>
                    </a:lnTo>
                    <a:cubicBezTo>
                      <a:pt x="2756" y="675"/>
                      <a:pt x="2739" y="673"/>
                      <a:pt x="2723" y="673"/>
                    </a:cubicBezTo>
                    <a:cubicBezTo>
                      <a:pt x="2583" y="673"/>
                      <a:pt x="2454" y="786"/>
                      <a:pt x="2426" y="899"/>
                    </a:cubicBezTo>
                    <a:lnTo>
                      <a:pt x="1953" y="2033"/>
                    </a:lnTo>
                    <a:lnTo>
                      <a:pt x="819" y="2505"/>
                    </a:lnTo>
                    <a:cubicBezTo>
                      <a:pt x="662" y="2568"/>
                      <a:pt x="567" y="2694"/>
                      <a:pt x="630" y="2852"/>
                    </a:cubicBezTo>
                    <a:lnTo>
                      <a:pt x="788" y="4081"/>
                    </a:lnTo>
                    <a:lnTo>
                      <a:pt x="32" y="5026"/>
                    </a:lnTo>
                    <a:cubicBezTo>
                      <a:pt x="0" y="5183"/>
                      <a:pt x="0" y="5341"/>
                      <a:pt x="63" y="5467"/>
                    </a:cubicBezTo>
                    <a:lnTo>
                      <a:pt x="819" y="6381"/>
                    </a:lnTo>
                    <a:lnTo>
                      <a:pt x="662" y="7609"/>
                    </a:lnTo>
                    <a:cubicBezTo>
                      <a:pt x="630" y="7767"/>
                      <a:pt x="725" y="7924"/>
                      <a:pt x="851" y="7956"/>
                    </a:cubicBezTo>
                    <a:lnTo>
                      <a:pt x="1985" y="8428"/>
                    </a:lnTo>
                    <a:lnTo>
                      <a:pt x="2457" y="9594"/>
                    </a:lnTo>
                    <a:cubicBezTo>
                      <a:pt x="2536" y="9725"/>
                      <a:pt x="2637" y="9791"/>
                      <a:pt x="2741" y="9791"/>
                    </a:cubicBezTo>
                    <a:cubicBezTo>
                      <a:pt x="2762" y="9791"/>
                      <a:pt x="2783" y="9788"/>
                      <a:pt x="2804" y="9783"/>
                    </a:cubicBezTo>
                    <a:lnTo>
                      <a:pt x="4033" y="9626"/>
                    </a:lnTo>
                    <a:lnTo>
                      <a:pt x="4978" y="10382"/>
                    </a:lnTo>
                    <a:cubicBezTo>
                      <a:pt x="5072" y="10413"/>
                      <a:pt x="5104" y="10445"/>
                      <a:pt x="5167" y="10445"/>
                    </a:cubicBezTo>
                    <a:cubicBezTo>
                      <a:pt x="5261" y="10445"/>
                      <a:pt x="5324" y="10413"/>
                      <a:pt x="5387" y="10382"/>
                    </a:cubicBezTo>
                    <a:lnTo>
                      <a:pt x="6333" y="9626"/>
                    </a:lnTo>
                    <a:lnTo>
                      <a:pt x="7530" y="9783"/>
                    </a:lnTo>
                    <a:cubicBezTo>
                      <a:pt x="7687" y="9783"/>
                      <a:pt x="7876" y="9689"/>
                      <a:pt x="7908" y="9594"/>
                    </a:cubicBezTo>
                    <a:lnTo>
                      <a:pt x="8380" y="8428"/>
                    </a:lnTo>
                    <a:lnTo>
                      <a:pt x="9515" y="7956"/>
                    </a:lnTo>
                    <a:cubicBezTo>
                      <a:pt x="9672" y="7893"/>
                      <a:pt x="9735" y="7767"/>
                      <a:pt x="9704" y="7609"/>
                    </a:cubicBezTo>
                    <a:lnTo>
                      <a:pt x="9546" y="6381"/>
                    </a:lnTo>
                    <a:lnTo>
                      <a:pt x="10302" y="5467"/>
                    </a:lnTo>
                    <a:cubicBezTo>
                      <a:pt x="10365" y="5341"/>
                      <a:pt x="10365" y="5120"/>
                      <a:pt x="10302" y="5026"/>
                    </a:cubicBezTo>
                    <a:lnTo>
                      <a:pt x="9546" y="4081"/>
                    </a:lnTo>
                    <a:lnTo>
                      <a:pt x="9704" y="2852"/>
                    </a:lnTo>
                    <a:cubicBezTo>
                      <a:pt x="9735" y="2694"/>
                      <a:pt x="9641" y="2537"/>
                      <a:pt x="9515" y="2505"/>
                    </a:cubicBezTo>
                    <a:lnTo>
                      <a:pt x="8380" y="2033"/>
                    </a:lnTo>
                    <a:lnTo>
                      <a:pt x="7908" y="899"/>
                    </a:lnTo>
                    <a:cubicBezTo>
                      <a:pt x="7826" y="762"/>
                      <a:pt x="7719" y="672"/>
                      <a:pt x="7589" y="672"/>
                    </a:cubicBezTo>
                    <a:cubicBezTo>
                      <a:pt x="7570" y="672"/>
                      <a:pt x="7550" y="674"/>
                      <a:pt x="7530" y="678"/>
                    </a:cubicBezTo>
                    <a:lnTo>
                      <a:pt x="6333" y="836"/>
                    </a:lnTo>
                    <a:lnTo>
                      <a:pt x="5387" y="48"/>
                    </a:lnTo>
                    <a:cubicBezTo>
                      <a:pt x="5324" y="17"/>
                      <a:pt x="5246" y="1"/>
                      <a:pt x="5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0" name="Google Shape;680;p60"/>
              <p:cNvSpPr/>
              <p:nvPr/>
            </p:nvSpPr>
            <p:spPr>
              <a:xfrm>
                <a:off x="5105625" y="3027442"/>
                <a:ext cx="669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387" extrusionOk="0">
                    <a:moveTo>
                      <a:pt x="1355" y="0"/>
                    </a:moveTo>
                    <a:cubicBezTo>
                      <a:pt x="725" y="0"/>
                      <a:pt x="190" y="441"/>
                      <a:pt x="1" y="977"/>
                    </a:cubicBezTo>
                    <a:cubicBezTo>
                      <a:pt x="410" y="1229"/>
                      <a:pt x="820" y="1386"/>
                      <a:pt x="1355" y="1386"/>
                    </a:cubicBezTo>
                    <a:cubicBezTo>
                      <a:pt x="1859" y="1386"/>
                      <a:pt x="2301" y="1229"/>
                      <a:pt x="2679" y="977"/>
                    </a:cubicBezTo>
                    <a:cubicBezTo>
                      <a:pt x="2521" y="410"/>
                      <a:pt x="1985" y="0"/>
                      <a:pt x="1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60"/>
              <p:cNvSpPr/>
              <p:nvPr/>
            </p:nvSpPr>
            <p:spPr>
              <a:xfrm>
                <a:off x="5138788" y="3286497"/>
                <a:ext cx="95325" cy="86975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3479" extrusionOk="0">
                    <a:moveTo>
                      <a:pt x="2867" y="1"/>
                    </a:moveTo>
                    <a:cubicBezTo>
                      <a:pt x="2741" y="127"/>
                      <a:pt x="2647" y="221"/>
                      <a:pt x="2489" y="284"/>
                    </a:cubicBezTo>
                    <a:lnTo>
                      <a:pt x="1607" y="631"/>
                    </a:lnTo>
                    <a:lnTo>
                      <a:pt x="1260" y="1482"/>
                    </a:lnTo>
                    <a:cubicBezTo>
                      <a:pt x="1103" y="1891"/>
                      <a:pt x="693" y="2112"/>
                      <a:pt x="284" y="2112"/>
                    </a:cubicBezTo>
                    <a:lnTo>
                      <a:pt x="158" y="2112"/>
                    </a:lnTo>
                    <a:lnTo>
                      <a:pt x="0" y="2080"/>
                    </a:lnTo>
                    <a:lnTo>
                      <a:pt x="1166" y="3372"/>
                    </a:lnTo>
                    <a:cubicBezTo>
                      <a:pt x="1237" y="3443"/>
                      <a:pt x="1343" y="3478"/>
                      <a:pt x="1445" y="3478"/>
                    </a:cubicBezTo>
                    <a:cubicBezTo>
                      <a:pt x="1479" y="3478"/>
                      <a:pt x="1512" y="3474"/>
                      <a:pt x="1544" y="3466"/>
                    </a:cubicBezTo>
                    <a:cubicBezTo>
                      <a:pt x="1638" y="3403"/>
                      <a:pt x="1764" y="3340"/>
                      <a:pt x="1764" y="3183"/>
                    </a:cubicBezTo>
                    <a:lnTo>
                      <a:pt x="2080" y="1639"/>
                    </a:lnTo>
                    <a:lnTo>
                      <a:pt x="3497" y="1324"/>
                    </a:lnTo>
                    <a:cubicBezTo>
                      <a:pt x="3532" y="1338"/>
                      <a:pt x="3563" y="1344"/>
                      <a:pt x="3592" y="1344"/>
                    </a:cubicBezTo>
                    <a:cubicBezTo>
                      <a:pt x="3693" y="1344"/>
                      <a:pt x="3756" y="1265"/>
                      <a:pt x="3781" y="1167"/>
                    </a:cubicBezTo>
                    <a:cubicBezTo>
                      <a:pt x="3812" y="1072"/>
                      <a:pt x="3781" y="946"/>
                      <a:pt x="3686" y="820"/>
                    </a:cubicBezTo>
                    <a:lnTo>
                      <a:pt x="28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682;p60"/>
              <p:cNvSpPr/>
              <p:nvPr/>
            </p:nvSpPr>
            <p:spPr>
              <a:xfrm>
                <a:off x="5062145" y="3288576"/>
                <a:ext cx="95325" cy="87325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3493" extrusionOk="0">
                    <a:moveTo>
                      <a:pt x="946" y="1"/>
                    </a:moveTo>
                    <a:lnTo>
                      <a:pt x="126" y="851"/>
                    </a:lnTo>
                    <a:cubicBezTo>
                      <a:pt x="0" y="851"/>
                      <a:pt x="0" y="1009"/>
                      <a:pt x="32" y="1104"/>
                    </a:cubicBezTo>
                    <a:cubicBezTo>
                      <a:pt x="95" y="1230"/>
                      <a:pt x="158" y="1324"/>
                      <a:pt x="315" y="1356"/>
                    </a:cubicBezTo>
                    <a:lnTo>
                      <a:pt x="1733" y="1671"/>
                    </a:lnTo>
                    <a:lnTo>
                      <a:pt x="2048" y="3214"/>
                    </a:lnTo>
                    <a:cubicBezTo>
                      <a:pt x="2080" y="3309"/>
                      <a:pt x="2174" y="3435"/>
                      <a:pt x="2300" y="3466"/>
                    </a:cubicBezTo>
                    <a:cubicBezTo>
                      <a:pt x="2328" y="3485"/>
                      <a:pt x="2361" y="3492"/>
                      <a:pt x="2396" y="3492"/>
                    </a:cubicBezTo>
                    <a:cubicBezTo>
                      <a:pt x="2482" y="3492"/>
                      <a:pt x="2580" y="3448"/>
                      <a:pt x="2647" y="3403"/>
                    </a:cubicBezTo>
                    <a:lnTo>
                      <a:pt x="3813" y="2112"/>
                    </a:lnTo>
                    <a:lnTo>
                      <a:pt x="3813" y="2112"/>
                    </a:lnTo>
                    <a:lnTo>
                      <a:pt x="3624" y="2143"/>
                    </a:lnTo>
                    <a:lnTo>
                      <a:pt x="3561" y="2143"/>
                    </a:lnTo>
                    <a:cubicBezTo>
                      <a:pt x="3119" y="2143"/>
                      <a:pt x="2773" y="1891"/>
                      <a:pt x="2552" y="1513"/>
                    </a:cubicBezTo>
                    <a:lnTo>
                      <a:pt x="2206" y="631"/>
                    </a:lnTo>
                    <a:lnTo>
                      <a:pt x="1355" y="284"/>
                    </a:lnTo>
                    <a:cubicBezTo>
                      <a:pt x="1198" y="221"/>
                      <a:pt x="1072" y="127"/>
                      <a:pt x="9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83" name="Google Shape;683;p60"/>
            <p:cNvGrpSpPr/>
            <p:nvPr/>
          </p:nvGrpSpPr>
          <p:grpSpPr>
            <a:xfrm>
              <a:off x="7077065" y="397552"/>
              <a:ext cx="350642" cy="758713"/>
              <a:chOff x="3497300" y="2529212"/>
              <a:chExt cx="296175" cy="640805"/>
            </a:xfrm>
          </p:grpSpPr>
          <p:sp>
            <p:nvSpPr>
              <p:cNvPr id="684" name="Google Shape;684;p60"/>
              <p:cNvSpPr/>
              <p:nvPr/>
            </p:nvSpPr>
            <p:spPr>
              <a:xfrm>
                <a:off x="3612070" y="2986467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685;p60"/>
              <p:cNvSpPr/>
              <p:nvPr/>
            </p:nvSpPr>
            <p:spPr>
              <a:xfrm>
                <a:off x="3531175" y="2529212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6" name="Google Shape;686;p60"/>
              <p:cNvSpPr/>
              <p:nvPr/>
            </p:nvSpPr>
            <p:spPr>
              <a:xfrm>
                <a:off x="3664139" y="2868479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687;p60"/>
              <p:cNvSpPr/>
              <p:nvPr/>
            </p:nvSpPr>
            <p:spPr>
              <a:xfrm>
                <a:off x="3624670" y="3068392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8" name="Google Shape;688;p60"/>
              <p:cNvSpPr/>
              <p:nvPr/>
            </p:nvSpPr>
            <p:spPr>
              <a:xfrm>
                <a:off x="3568745" y="3062867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9" name="Google Shape;689;p60"/>
              <p:cNvSpPr/>
              <p:nvPr/>
            </p:nvSpPr>
            <p:spPr>
              <a:xfrm>
                <a:off x="3655395" y="3063667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0" name="Google Shape;690;p60"/>
              <p:cNvSpPr/>
              <p:nvPr/>
            </p:nvSpPr>
            <p:spPr>
              <a:xfrm>
                <a:off x="3655625" y="2955309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691;p60"/>
              <p:cNvSpPr/>
              <p:nvPr/>
            </p:nvSpPr>
            <p:spPr>
              <a:xfrm>
                <a:off x="3497300" y="2954223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92" name="Google Shape;692;p60"/>
          <p:cNvSpPr txBox="1"/>
          <p:nvPr>
            <p:ph type="title"/>
          </p:nvPr>
        </p:nvSpPr>
        <p:spPr>
          <a:xfrm>
            <a:off x="845820" y="267335"/>
            <a:ext cx="3758565" cy="1133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Prestige Hospitals</a:t>
            </a:r>
            <a:br>
              <a:rPr lang="en-IN" altLang="en-GB"/>
            </a:br>
            <a:r>
              <a:rPr lang="en-IN" altLang="en-GB"/>
              <a:t>Group</a:t>
            </a:r>
            <a:r>
              <a:rPr lang="en-GB"/>
              <a:t> Awards</a:t>
            </a:r>
            <a:endParaRPr lang="en-GB"/>
          </a:p>
        </p:txBody>
      </p:sp>
      <p:sp>
        <p:nvSpPr>
          <p:cNvPr id="693" name="Google Shape;693;p60"/>
          <p:cNvSpPr txBox="1"/>
          <p:nvPr/>
        </p:nvSpPr>
        <p:spPr>
          <a:xfrm>
            <a:off x="1385014" y="4104541"/>
            <a:ext cx="10446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 panose="02000000000000000000"/>
              <a:buNone/>
            </a:pPr>
            <a:r>
              <a:rPr lang="en-IN" altLang="en-GB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2017</a:t>
            </a:r>
            <a:endParaRPr lang="en-IN" altLang="en-GB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94" name="Google Shape;694;p60"/>
          <p:cNvSpPr txBox="1"/>
          <p:nvPr/>
        </p:nvSpPr>
        <p:spPr>
          <a:xfrm>
            <a:off x="3162549" y="3873453"/>
            <a:ext cx="10446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 panose="02000000000000000000"/>
              <a:buNone/>
            </a:pPr>
            <a:r>
              <a:rPr lang="en-IN" altLang="en-GB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2018</a:t>
            </a:r>
            <a:endParaRPr lang="en-IN" altLang="en-GB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95" name="Google Shape;695;p60"/>
          <p:cNvSpPr txBox="1"/>
          <p:nvPr/>
        </p:nvSpPr>
        <p:spPr>
          <a:xfrm>
            <a:off x="4948058" y="3633499"/>
            <a:ext cx="10446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 panose="02000000000000000000"/>
              <a:buNone/>
            </a:pPr>
            <a:r>
              <a:rPr lang="en-IN" altLang="en-GB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2019</a:t>
            </a:r>
            <a:endParaRPr lang="en-IN" altLang="en-GB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96" name="Google Shape;696;p60"/>
          <p:cNvSpPr txBox="1"/>
          <p:nvPr/>
        </p:nvSpPr>
        <p:spPr>
          <a:xfrm>
            <a:off x="6730055" y="3398139"/>
            <a:ext cx="10446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 panose="02000000000000000000"/>
              <a:buNone/>
            </a:pPr>
            <a:r>
              <a:rPr lang="en-GB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20</a:t>
            </a:r>
            <a:r>
              <a:rPr lang="en-GB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20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97" name="Google Shape;697;p60"/>
          <p:cNvSpPr txBox="1"/>
          <p:nvPr/>
        </p:nvSpPr>
        <p:spPr>
          <a:xfrm>
            <a:off x="1259205" y="3168650"/>
            <a:ext cx="1279525" cy="44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 panose="02000000000000000000"/>
              <a:buNone/>
            </a:pPr>
            <a:r>
              <a:rPr lang="en-GB" sz="2000" b="1" i="0" u="none" strike="noStrike" cap="none">
                <a:solidFill>
                  <a:schemeClr val="accent3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rPr>
              <a:t>Neptune </a:t>
            </a:r>
            <a:endParaRPr lang="en-GB" sz="2000" b="1" i="0" u="none" strike="noStrike" cap="none">
              <a:solidFill>
                <a:schemeClr val="accent3"/>
              </a:solidFill>
              <a:latin typeface="Roboto Black" panose="02000000000000000000"/>
              <a:ea typeface="Roboto Black" panose="02000000000000000000"/>
              <a:cs typeface="Roboto Black" panose="02000000000000000000"/>
              <a:sym typeface="Roboto Black" panose="02000000000000000000"/>
            </a:endParaRPr>
          </a:p>
        </p:txBody>
      </p:sp>
      <p:sp>
        <p:nvSpPr>
          <p:cNvPr id="698" name="Google Shape;698;p60"/>
          <p:cNvSpPr txBox="1"/>
          <p:nvPr/>
        </p:nvSpPr>
        <p:spPr>
          <a:xfrm>
            <a:off x="3162300" y="2757805"/>
            <a:ext cx="1044575" cy="3111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 panose="02000000000000000000"/>
              <a:buNone/>
            </a:pPr>
            <a:r>
              <a:rPr lang="en-IN" altLang="en-GB" sz="2000" b="1" i="0" u="none" strike="noStrike" cap="none">
                <a:solidFill>
                  <a:srgbClr val="5BBD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rPr>
              <a:t>Mete</a:t>
            </a:r>
            <a:r>
              <a:rPr lang="en-IN" altLang="en-GB" sz="2000" b="1" i="0" u="none" strike="noStrike" cap="none">
                <a:solidFill>
                  <a:srgbClr val="5BBD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rPr>
              <a:t>or</a:t>
            </a:r>
            <a:r>
              <a:rPr lang="en-IN" altLang="en-GB" sz="2000" i="0" u="none" strike="noStrike" cap="none">
                <a:solidFill>
                  <a:srgbClr val="5BBD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rPr>
              <a:t> </a:t>
            </a:r>
            <a:endParaRPr lang="en-IN" altLang="en-GB" sz="2000" i="0" u="none" strike="noStrike" cap="none">
              <a:solidFill>
                <a:srgbClr val="5BBDFF"/>
              </a:solidFill>
              <a:latin typeface="Roboto Black" panose="02000000000000000000"/>
              <a:ea typeface="Roboto Black" panose="02000000000000000000"/>
              <a:cs typeface="Roboto Black" panose="02000000000000000000"/>
              <a:sym typeface="Roboto Black" panose="02000000000000000000"/>
            </a:endParaRPr>
          </a:p>
        </p:txBody>
      </p:sp>
      <p:sp>
        <p:nvSpPr>
          <p:cNvPr id="699" name="Google Shape;699;p60"/>
          <p:cNvSpPr txBox="1"/>
          <p:nvPr/>
        </p:nvSpPr>
        <p:spPr>
          <a:xfrm>
            <a:off x="4947920" y="2306320"/>
            <a:ext cx="1044575" cy="3505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 panose="02000000000000000000"/>
              <a:buNone/>
            </a:pPr>
            <a:r>
              <a:rPr lang="en-GB" sz="2000" b="1" i="0" u="none" strike="noStrike" cap="none">
                <a:solidFill>
                  <a:schemeClr val="accent3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rPr>
              <a:t>Mercury</a:t>
            </a:r>
            <a:endParaRPr lang="en-IN" sz="2000" b="1">
              <a:solidFill>
                <a:schemeClr val="accent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00" name="Google Shape;700;p60"/>
          <p:cNvSpPr txBox="1"/>
          <p:nvPr/>
        </p:nvSpPr>
        <p:spPr>
          <a:xfrm>
            <a:off x="6660515" y="1635760"/>
            <a:ext cx="1294765" cy="6578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 panose="02000000000000000000"/>
              <a:buNone/>
            </a:pPr>
            <a:r>
              <a:rPr lang="en-IN" altLang="en-GB" sz="2000" b="1">
                <a:solidFill>
                  <a:srgbClr val="5BBD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" panose="02000000000000000000"/>
              </a:rPr>
              <a:t>Columbia Asia</a:t>
            </a:r>
            <a:endParaRPr lang="en-IN" altLang="en-GB" sz="2000" b="1">
              <a:solidFill>
                <a:srgbClr val="5BBDFF"/>
              </a:solidFill>
              <a:latin typeface="Roboto Black" panose="02000000000000000000"/>
              <a:ea typeface="Roboto Black" panose="02000000000000000000"/>
              <a:cs typeface="Roboto Black" panose="02000000000000000000"/>
              <a:sym typeface="Roboto" panose="02000000000000000000"/>
            </a:endParaRPr>
          </a:p>
        </p:txBody>
      </p:sp>
      <p:sp>
        <p:nvSpPr>
          <p:cNvPr id="2" name="Google Shape;686;p60"/>
          <p:cNvSpPr/>
          <p:nvPr/>
        </p:nvSpPr>
        <p:spPr>
          <a:xfrm>
            <a:off x="7107581" y="799244"/>
            <a:ext cx="102615" cy="102623"/>
          </a:xfrm>
          <a:custGeom>
            <a:avLst/>
            <a:gdLst/>
            <a:ahLst/>
            <a:cxnLst/>
            <a:rect l="l" t="t" r="r" b="b"/>
            <a:pathLst>
              <a:path w="3467" h="3467" extrusionOk="0">
                <a:moveTo>
                  <a:pt x="1733" y="1"/>
                </a:moveTo>
                <a:cubicBezTo>
                  <a:pt x="788" y="1"/>
                  <a:pt x="1" y="788"/>
                  <a:pt x="1" y="1733"/>
                </a:cubicBezTo>
                <a:cubicBezTo>
                  <a:pt x="1" y="2678"/>
                  <a:pt x="788" y="3466"/>
                  <a:pt x="1733" y="3466"/>
                </a:cubicBezTo>
                <a:cubicBezTo>
                  <a:pt x="2679" y="3466"/>
                  <a:pt x="3466" y="2678"/>
                  <a:pt x="3466" y="1733"/>
                </a:cubicBezTo>
                <a:cubicBezTo>
                  <a:pt x="3466" y="788"/>
                  <a:pt x="2679" y="1"/>
                  <a:pt x="17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1"/>
          <p:cNvSpPr txBox="1"/>
          <p:nvPr>
            <p:ph type="title"/>
          </p:nvPr>
        </p:nvSpPr>
        <p:spPr>
          <a:xfrm>
            <a:off x="845700" y="115449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</a:t>
            </a:r>
            <a:r>
              <a:rPr lang="en-IN" altLang="en-GB"/>
              <a:t>Hero </a:t>
            </a:r>
            <a:endParaRPr lang="en-IN" altLang="en-GB"/>
          </a:p>
        </p:txBody>
      </p:sp>
      <p:grpSp>
        <p:nvGrpSpPr>
          <p:cNvPr id="9" name="Group 8"/>
          <p:cNvGrpSpPr/>
          <p:nvPr/>
        </p:nvGrpSpPr>
        <p:grpSpPr>
          <a:xfrm>
            <a:off x="952500" y="1082675"/>
            <a:ext cx="2247900" cy="2777488"/>
            <a:chOff x="1500" y="1705"/>
            <a:chExt cx="3540" cy="4374"/>
          </a:xfrm>
        </p:grpSpPr>
        <p:pic>
          <p:nvPicPr>
            <p:cNvPr id="709" name="Google Shape;709;p61"/>
            <p:cNvPicPr preferRelativeResize="0"/>
            <p:nvPr/>
          </p:nvPicPr>
          <p:blipFill rotWithShape="1">
            <a:blip r:embed="rId1"/>
            <a:srcRect l="49882" r="8875" b="23424"/>
            <a:stretch>
              <a:fillRect/>
            </a:stretch>
          </p:blipFill>
          <p:spPr>
            <a:xfrm>
              <a:off x="1500" y="1705"/>
              <a:ext cx="3540" cy="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5" name="Google Shape;715;p61"/>
            <p:cNvSpPr/>
            <p:nvPr/>
          </p:nvSpPr>
          <p:spPr>
            <a:xfrm>
              <a:off x="1500" y="1705"/>
              <a:ext cx="3540" cy="3206"/>
            </a:xfrm>
            <a:prstGeom prst="rect">
              <a:avLst/>
            </a:prstGeom>
            <a:solidFill>
              <a:srgbClr val="666666">
                <a:alpha val="187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46145" y="1082675"/>
            <a:ext cx="2249804" cy="2777488"/>
            <a:chOff x="5427" y="1686"/>
            <a:chExt cx="3543" cy="4374"/>
          </a:xfrm>
        </p:grpSpPr>
        <p:pic>
          <p:nvPicPr>
            <p:cNvPr id="706" name="Google Shape;706;p61"/>
            <p:cNvPicPr preferRelativeResize="0"/>
            <p:nvPr/>
          </p:nvPicPr>
          <p:blipFill rotWithShape="1">
            <a:blip r:embed="rId2"/>
            <a:srcRect l="37915" r="18777" b="23206"/>
            <a:stretch>
              <a:fillRect/>
            </a:stretch>
          </p:blipFill>
          <p:spPr>
            <a:xfrm>
              <a:off x="5430" y="1686"/>
              <a:ext cx="3540" cy="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61"/>
            <p:cNvSpPr/>
            <p:nvPr/>
          </p:nvSpPr>
          <p:spPr>
            <a:xfrm>
              <a:off x="5427" y="1686"/>
              <a:ext cx="3540" cy="3206"/>
            </a:xfrm>
            <a:prstGeom prst="rect">
              <a:avLst/>
            </a:prstGeom>
            <a:solidFill>
              <a:srgbClr val="666666">
                <a:alpha val="187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40424" y="1094740"/>
            <a:ext cx="2247901" cy="2777488"/>
            <a:chOff x="9355" y="1724"/>
            <a:chExt cx="3540" cy="4374"/>
          </a:xfrm>
        </p:grpSpPr>
        <p:pic>
          <p:nvPicPr>
            <p:cNvPr id="710" name="Google Shape;710;p61"/>
            <p:cNvPicPr preferRelativeResize="0"/>
            <p:nvPr/>
          </p:nvPicPr>
          <p:blipFill rotWithShape="1">
            <a:blip r:embed="rId3"/>
            <a:srcRect l="43804" t="30492"/>
            <a:stretch>
              <a:fillRect/>
            </a:stretch>
          </p:blipFill>
          <p:spPr>
            <a:xfrm>
              <a:off x="9355" y="1724"/>
              <a:ext cx="3540" cy="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61"/>
            <p:cNvSpPr/>
            <p:nvPr/>
          </p:nvSpPr>
          <p:spPr>
            <a:xfrm>
              <a:off x="9355" y="1724"/>
              <a:ext cx="3540" cy="3206"/>
            </a:xfrm>
            <a:prstGeom prst="rect">
              <a:avLst/>
            </a:prstGeom>
            <a:solidFill>
              <a:srgbClr val="666666">
                <a:alpha val="187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Google Shape;711;p61"/>
          <p:cNvSpPr txBox="1"/>
          <p:nvPr/>
        </p:nvSpPr>
        <p:spPr>
          <a:xfrm>
            <a:off x="3448050" y="3118485"/>
            <a:ext cx="2247900" cy="1896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88000" tIns="91425" rIns="288000" bIns="180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 sz="1800" b="1" u="sng">
                <a:solidFill>
                  <a:schemeClr val="tx1"/>
                </a:solidFill>
              </a:rPr>
              <a:t>Dr. Miller</a:t>
            </a:r>
            <a:endParaRPr lang="en-IN" altLang="en-GB" sz="1800" b="1" u="sng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Well known for managing a great deal of complicated issues in Pysiotheraphy Department.</a:t>
            </a:r>
            <a:endParaRPr lang="en-IN" altLang="en-GB"/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Renowned for exact diagnosis.</a:t>
            </a:r>
            <a:endParaRPr lang="en-IN" altLang="en-GB"/>
          </a:p>
        </p:txBody>
      </p:sp>
      <p:sp>
        <p:nvSpPr>
          <p:cNvPr id="8" name="Google Shape;711;p61"/>
          <p:cNvSpPr txBox="1"/>
          <p:nvPr/>
        </p:nvSpPr>
        <p:spPr>
          <a:xfrm>
            <a:off x="5943600" y="3118485"/>
            <a:ext cx="2247900" cy="1770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88000" tIns="91425" rIns="288000" bIns="180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 panose="020F0502020204030203"/>
              <a:buNone/>
              <a:defRPr sz="1200" b="0" i="0" u="none" strike="noStrike" cap="none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 sz="1800" b="1" u="sng">
                <a:solidFill>
                  <a:schemeClr val="tx1"/>
                </a:solidFill>
              </a:rPr>
              <a:t>Dr. Surya</a:t>
            </a:r>
            <a:endParaRPr lang="en-IN" altLang="en-GB" sz="1800" b="1" u="sng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Multi Specialist Surgeon, aided in managing complicated issues in Gaestroentrology, Orthopedics &amp; Physiotherapy Departments</a:t>
            </a:r>
            <a:endParaRPr lang="en-IN" altLang="en-GB"/>
          </a:p>
        </p:txBody>
      </p:sp>
      <p:sp>
        <p:nvSpPr>
          <p:cNvPr id="711" name="Google Shape;711;p61"/>
          <p:cNvSpPr txBox="1"/>
          <p:nvPr>
            <p:ph type="subTitle" idx="1"/>
          </p:nvPr>
        </p:nvSpPr>
        <p:spPr>
          <a:xfrm>
            <a:off x="952500" y="3118485"/>
            <a:ext cx="2247900" cy="1402715"/>
          </a:xfrm>
          <a:prstGeom prst="rect">
            <a:avLst/>
          </a:prstGeom>
        </p:spPr>
        <p:txBody>
          <a:bodyPr spcFirstLastPara="1" wrap="square" lIns="288000" tIns="91425" rIns="288000" bIns="180000" anchor="b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 sz="1800" b="1" u="sng">
                <a:solidFill>
                  <a:schemeClr val="tx1"/>
                </a:solidFill>
              </a:rPr>
              <a:t>Dr. Smith</a:t>
            </a:r>
            <a:endParaRPr lang="en-IN" altLang="en-GB" sz="1800" b="1" u="sng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IN" altLang="en-GB"/>
              <a:t>Has provided aid and relief to 6,000 Patients in the General Practice Department</a:t>
            </a:r>
            <a:endParaRPr lang="en-IN" alt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7"/>
          <p:cNvSpPr txBox="1"/>
          <p:nvPr>
            <p:ph type="title"/>
          </p:nvPr>
        </p:nvSpPr>
        <p:spPr>
          <a:xfrm>
            <a:off x="370840" y="501650"/>
            <a:ext cx="3216910" cy="76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Conclusion</a:t>
            </a:r>
            <a:endParaRPr lang="en-IN" altLang="en-GB"/>
          </a:p>
        </p:txBody>
      </p:sp>
      <p:grpSp>
        <p:nvGrpSpPr>
          <p:cNvPr id="594" name="Google Shape;594;p57"/>
          <p:cNvGrpSpPr/>
          <p:nvPr/>
        </p:nvGrpSpPr>
        <p:grpSpPr>
          <a:xfrm rot="5400000">
            <a:off x="5283990" y="1358507"/>
            <a:ext cx="3148026" cy="2425875"/>
            <a:chOff x="4644625" y="1198925"/>
            <a:chExt cx="3711857" cy="2860364"/>
          </a:xfrm>
        </p:grpSpPr>
        <p:sp>
          <p:nvSpPr>
            <p:cNvPr id="595" name="Google Shape;595;p57"/>
            <p:cNvSpPr/>
            <p:nvPr/>
          </p:nvSpPr>
          <p:spPr>
            <a:xfrm>
              <a:off x="4644625" y="1198925"/>
              <a:ext cx="3711857" cy="2860364"/>
            </a:xfrm>
            <a:custGeom>
              <a:avLst/>
              <a:gdLst/>
              <a:ahLst/>
              <a:cxnLst/>
              <a:rect l="l" t="t" r="r" b="b"/>
              <a:pathLst>
                <a:path w="49255" h="37956" extrusionOk="0">
                  <a:moveTo>
                    <a:pt x="45070" y="3913"/>
                  </a:moveTo>
                  <a:lnTo>
                    <a:pt x="45070" y="34189"/>
                  </a:lnTo>
                  <a:lnTo>
                    <a:pt x="4310" y="34189"/>
                  </a:lnTo>
                  <a:lnTo>
                    <a:pt x="4310" y="3913"/>
                  </a:lnTo>
                  <a:close/>
                  <a:moveTo>
                    <a:pt x="1988" y="0"/>
                  </a:moveTo>
                  <a:cubicBezTo>
                    <a:pt x="879" y="0"/>
                    <a:pt x="0" y="879"/>
                    <a:pt x="0" y="1988"/>
                  </a:cubicBezTo>
                  <a:lnTo>
                    <a:pt x="0" y="35968"/>
                  </a:lnTo>
                  <a:cubicBezTo>
                    <a:pt x="0" y="37056"/>
                    <a:pt x="879" y="37956"/>
                    <a:pt x="1988" y="37956"/>
                  </a:cubicBezTo>
                  <a:lnTo>
                    <a:pt x="47266" y="37956"/>
                  </a:lnTo>
                  <a:cubicBezTo>
                    <a:pt x="48355" y="37956"/>
                    <a:pt x="49254" y="37056"/>
                    <a:pt x="49254" y="35968"/>
                  </a:cubicBezTo>
                  <a:lnTo>
                    <a:pt x="49254" y="1988"/>
                  </a:lnTo>
                  <a:cubicBezTo>
                    <a:pt x="49254" y="879"/>
                    <a:pt x="48355" y="0"/>
                    <a:pt x="47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8108692" y="2540313"/>
              <a:ext cx="177600" cy="177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7" name="Google Shape;597;p57"/>
          <p:cNvSpPr/>
          <p:nvPr/>
        </p:nvSpPr>
        <p:spPr>
          <a:xfrm>
            <a:off x="539751" y="1221669"/>
            <a:ext cx="491100" cy="54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8" name="Google Shape;598;p57"/>
          <p:cNvSpPr txBox="1"/>
          <p:nvPr>
            <p:ph type="body" idx="1"/>
          </p:nvPr>
        </p:nvSpPr>
        <p:spPr>
          <a:xfrm>
            <a:off x="370840" y="1558925"/>
            <a:ext cx="3874135" cy="3150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IN" altLang="en-GB"/>
              <a:t>The hospital has treated </a:t>
            </a:r>
            <a:r>
              <a:rPr lang="en-IN" altLang="en-GB" b="1" u="sng"/>
              <a:t>9.2k</a:t>
            </a:r>
            <a:r>
              <a:rPr lang="en-IN" altLang="en-GB"/>
              <a:t> Patients.</a:t>
            </a:r>
            <a:endParaRPr lang="en-IN" alt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IN" altLang="en-GB"/>
              <a:t>The hospital caters to all patient age groups and races.</a:t>
            </a:r>
            <a:endParaRPr lang="en-IN" alt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IN" altLang="en-GB"/>
              <a:t>The hospital has </a:t>
            </a:r>
            <a:r>
              <a:rPr lang="en-IN" altLang="en-GB" b="1" u="sng"/>
              <a:t>22</a:t>
            </a:r>
            <a:r>
              <a:rPr lang="en-IN" altLang="en-GB"/>
              <a:t> doctors and </a:t>
            </a:r>
            <a:r>
              <a:rPr lang="en-IN" altLang="en-GB" b="1" u="sng"/>
              <a:t>7</a:t>
            </a:r>
            <a:r>
              <a:rPr lang="en-IN" altLang="en-GB"/>
              <a:t> Departments.</a:t>
            </a:r>
            <a:endParaRPr lang="en-IN" alt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IN" altLang="en-GB"/>
              <a:t>The hospital has genetated Revenue of </a:t>
            </a:r>
            <a:r>
              <a:rPr lang="en-IN" altLang="en-GB" b="1" u="sng"/>
              <a:t>509M$</a:t>
            </a:r>
            <a:r>
              <a:rPr lang="en-IN" altLang="en-GB"/>
              <a:t>. </a:t>
            </a:r>
            <a:endParaRPr lang="en-IN" alt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IN" altLang="en-GB"/>
              <a:t>The average patient wait time is </a:t>
            </a:r>
            <a:r>
              <a:rPr lang="en-IN" altLang="en-GB" b="1" u="sng"/>
              <a:t>35.26</a:t>
            </a:r>
            <a:r>
              <a:rPr lang="en-IN" altLang="en-GB"/>
              <a:t> mins which needs to be reduced.</a:t>
            </a:r>
            <a:endParaRPr lang="en-IN" alt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IN" altLang="en-GB"/>
              <a:t>The average patient Satisfaction Score is </a:t>
            </a:r>
            <a:r>
              <a:rPr lang="en-IN" altLang="en-GB" b="1" u="sng"/>
              <a:t>1.36</a:t>
            </a:r>
            <a:r>
              <a:rPr lang="en-IN" altLang="en-GB"/>
              <a:t> and needs immideate improvement.</a:t>
            </a:r>
            <a:endParaRPr lang="en-IN" alt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GB"/>
          </a:p>
        </p:txBody>
      </p:sp>
      <p:pic>
        <p:nvPicPr>
          <p:cNvPr id="599" name="Google Shape;599;p57"/>
          <p:cNvPicPr preferRelativeResize="0"/>
          <p:nvPr/>
        </p:nvPicPr>
        <p:blipFill rotWithShape="1">
          <a:blip r:embed="rId1"/>
          <a:srcRect l="7476" r="50500"/>
          <a:stretch>
            <a:fillRect/>
          </a:stretch>
        </p:blipFill>
        <p:spPr>
          <a:xfrm>
            <a:off x="5878913" y="1276350"/>
            <a:ext cx="1944907" cy="2603351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0" name="Google Shape;600;p57"/>
          <p:cNvSpPr/>
          <p:nvPr/>
        </p:nvSpPr>
        <p:spPr>
          <a:xfrm>
            <a:off x="5878925" y="1276350"/>
            <a:ext cx="1944900" cy="26034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4"/>
          <p:cNvSpPr txBox="1"/>
          <p:nvPr>
            <p:ph type="title"/>
          </p:nvPr>
        </p:nvSpPr>
        <p:spPr>
          <a:xfrm>
            <a:off x="-309880" y="-97155"/>
            <a:ext cx="9688830" cy="5276850"/>
          </a:xfrm>
          <a:prstGeom prst="rect">
            <a:avLst/>
          </a:prstGeom>
          <a:solidFill>
            <a:schemeClr val="bg1">
              <a:alpha val="26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ym typeface="+mn-ea"/>
              </a:rPr>
              <a:t>Thank</a:t>
            </a:r>
            <a:r>
              <a:rPr lang="en-IN" altLang="en-GB" sz="6000">
                <a:sym typeface="+mn-ea"/>
              </a:rPr>
              <a:t> You</a:t>
            </a:r>
            <a:endParaRPr lang="en-IN" altLang="en-GB" sz="6000">
              <a:solidFill>
                <a:schemeClr val="lt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/>
          <p:nvPr/>
        </p:nvSpPr>
        <p:spPr>
          <a:xfrm>
            <a:off x="0" y="2058035"/>
            <a:ext cx="9144000" cy="1027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6" name="Google Shape;586;p56"/>
          <p:cNvSpPr txBox="1"/>
          <p:nvPr>
            <p:ph type="title" idx="4"/>
          </p:nvPr>
        </p:nvSpPr>
        <p:spPr>
          <a:xfrm>
            <a:off x="2915920" y="2087245"/>
            <a:ext cx="3334385" cy="10134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01. </a:t>
            </a:r>
            <a:b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Introduction</a:t>
            </a:r>
            <a:endParaRPr lang="en-I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0"/>
          <p:cNvPicPr preferRelativeResize="0"/>
          <p:nvPr/>
        </p:nvPicPr>
        <p:blipFill rotWithShape="1">
          <a:blip r:embed="rId1"/>
          <a:srcRect t="29774" b="15613"/>
          <a:stretch>
            <a:fillRect/>
          </a:stretch>
        </p:blipFill>
        <p:spPr>
          <a:xfrm>
            <a:off x="0" y="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/>
          <p:nvPr/>
        </p:nvSpPr>
        <p:spPr>
          <a:xfrm>
            <a:off x="0" y="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9" name="Google Shape;259;p40"/>
          <p:cNvSpPr txBox="1"/>
          <p:nvPr>
            <p:ph type="title"/>
          </p:nvPr>
        </p:nvSpPr>
        <p:spPr>
          <a:xfrm>
            <a:off x="820440" y="254747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40"/>
          <p:cNvSpPr txBox="1"/>
          <p:nvPr>
            <p:ph type="subTitle" idx="1"/>
          </p:nvPr>
        </p:nvSpPr>
        <p:spPr>
          <a:xfrm>
            <a:off x="347980" y="3691255"/>
            <a:ext cx="8335010" cy="1271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altLang="en-GB"/>
              <a:t>The Columbia Asia Hospital is a one of the leading hospitals that  belonging to the  Prestige Hospitals Group.</a:t>
            </a:r>
            <a:endParaRPr lang="en-IN" altLang="en-GB"/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altLang="en-GB"/>
              <a:t>Aiming to build on the trust and satisfaction of patients</a:t>
            </a:r>
            <a:endParaRPr lang="en-IN" altLang="en-GB"/>
          </a:p>
        </p:txBody>
      </p:sp>
      <p:sp>
        <p:nvSpPr>
          <p:cNvPr id="261" name="Google Shape;261;p40"/>
          <p:cNvSpPr/>
          <p:nvPr/>
        </p:nvSpPr>
        <p:spPr>
          <a:xfrm>
            <a:off x="952501" y="3586506"/>
            <a:ext cx="491100" cy="5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836295" y="1021080"/>
            <a:ext cx="2404745" cy="1242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</a:t>
            </a:r>
            <a:r>
              <a:rPr lang="en-IN" altLang="en-GB"/>
              <a:t>Hospital</a:t>
            </a:r>
            <a:endParaRPr lang="en-IN" altLang="en-GB"/>
          </a:p>
        </p:txBody>
      </p:sp>
      <p:sp>
        <p:nvSpPr>
          <p:cNvPr id="267" name="Google Shape;267;p41"/>
          <p:cNvSpPr txBox="1"/>
          <p:nvPr>
            <p:ph type="subTitle" idx="1"/>
          </p:nvPr>
        </p:nvSpPr>
        <p:spPr>
          <a:xfrm>
            <a:off x="561340" y="2802890"/>
            <a:ext cx="3429635" cy="1662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altLang="en-GB"/>
              <a:t>Columbia Asia Hospital is the leading Hospital in Asia, </a:t>
            </a:r>
            <a:endParaRPr lang="en-IN" altLang="en-GB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altLang="en-GB"/>
              <a:t>providing care to Thousands of its Patients annually with the best doctors in 7 specialized departments.</a:t>
            </a:r>
            <a:endParaRPr lang="en-IN" altLang="en-GB"/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1"/>
          <a:srcRect l="30279" r="15794"/>
          <a:stretch>
            <a:fillRect/>
          </a:stretch>
        </p:blipFill>
        <p:spPr>
          <a:xfrm>
            <a:off x="5012647" y="0"/>
            <a:ext cx="41583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/>
          <p:nvPr/>
        </p:nvSpPr>
        <p:spPr>
          <a:xfrm>
            <a:off x="4573593" y="0"/>
            <a:ext cx="438000" cy="5143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0" name="Google Shape;270;p41"/>
          <p:cNvSpPr/>
          <p:nvPr/>
        </p:nvSpPr>
        <p:spPr>
          <a:xfrm>
            <a:off x="952500" y="2544438"/>
            <a:ext cx="491100" cy="54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5012650" y="0"/>
            <a:ext cx="4158300" cy="51435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/>
          <p:nvPr/>
        </p:nvSpPr>
        <p:spPr>
          <a:xfrm>
            <a:off x="0" y="2045335"/>
            <a:ext cx="9144000" cy="10528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6" name="Google Shape;586;p56"/>
          <p:cNvSpPr txBox="1"/>
          <p:nvPr>
            <p:ph type="title" idx="4"/>
          </p:nvPr>
        </p:nvSpPr>
        <p:spPr>
          <a:xfrm>
            <a:off x="2915920" y="2045335"/>
            <a:ext cx="3334385" cy="10306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02. </a:t>
            </a:r>
            <a:b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r>
              <a:rPr lang="en-I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About</a:t>
            </a:r>
            <a:endParaRPr lang="en-I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of Locations</a:t>
            </a:r>
            <a:endParaRPr lang="en-GB"/>
          </a:p>
        </p:txBody>
      </p:sp>
      <p:grpSp>
        <p:nvGrpSpPr>
          <p:cNvPr id="277" name="Google Shape;277;p42"/>
          <p:cNvGrpSpPr/>
          <p:nvPr/>
        </p:nvGrpSpPr>
        <p:grpSpPr>
          <a:xfrm>
            <a:off x="1028709" y="1580036"/>
            <a:ext cx="5437909" cy="2896972"/>
            <a:chOff x="233350" y="949250"/>
            <a:chExt cx="7137300" cy="3802300"/>
          </a:xfrm>
        </p:grpSpPr>
        <p:sp>
          <p:nvSpPr>
            <p:cNvPr id="278" name="Google Shape;278;p4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3" name="Google Shape;283;p4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5" name="Google Shape;285;p4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" name="Google Shape;287;p4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8" name="Google Shape;288;p4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29" name="Google Shape;329;p42"/>
          <p:cNvSpPr txBox="1"/>
          <p:nvPr>
            <p:ph type="body" idx="4294967295"/>
          </p:nvPr>
        </p:nvSpPr>
        <p:spPr>
          <a:xfrm>
            <a:off x="6732270" y="2047240"/>
            <a:ext cx="2368550" cy="1388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>
                <a:solidFill>
                  <a:schemeClr val="tx1"/>
                </a:solidFill>
              </a:rPr>
              <a:t>Prestige Hostipals Group</a:t>
            </a:r>
            <a:endParaRPr lang="en-IN" b="1" u="sng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tx1"/>
                </a:solidFill>
                <a:sym typeface="+mn-ea"/>
              </a:rPr>
              <a:t>        Columbia Asia Hospital</a:t>
            </a:r>
            <a:endParaRPr lang="en-IN" sz="1200">
              <a:solidFill>
                <a:schemeClr val="tx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tx1"/>
                </a:solidFill>
              </a:rPr>
              <a:t>          Other Hospitals of the Group</a:t>
            </a:r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30" name="Google Shape;330;p42"/>
          <p:cNvSpPr/>
          <p:nvPr/>
        </p:nvSpPr>
        <p:spPr>
          <a:xfrm>
            <a:off x="1403350" y="2376170"/>
            <a:ext cx="9906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42"/>
          <p:cNvSpPr/>
          <p:nvPr/>
        </p:nvSpPr>
        <p:spPr>
          <a:xfrm>
            <a:off x="4843145" y="2791460"/>
            <a:ext cx="99060" cy="7620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" name="Google Shape;332;p42"/>
          <p:cNvSpPr/>
          <p:nvPr/>
        </p:nvSpPr>
        <p:spPr>
          <a:xfrm>
            <a:off x="1891665" y="2067560"/>
            <a:ext cx="9906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330;p42"/>
          <p:cNvSpPr/>
          <p:nvPr/>
        </p:nvSpPr>
        <p:spPr>
          <a:xfrm>
            <a:off x="2073275" y="2299970"/>
            <a:ext cx="9906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30;p42"/>
          <p:cNvSpPr/>
          <p:nvPr/>
        </p:nvSpPr>
        <p:spPr>
          <a:xfrm>
            <a:off x="3354070" y="2067560"/>
            <a:ext cx="9906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330;p42"/>
          <p:cNvSpPr/>
          <p:nvPr/>
        </p:nvSpPr>
        <p:spPr>
          <a:xfrm>
            <a:off x="3686810" y="2173605"/>
            <a:ext cx="9906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330;p42"/>
          <p:cNvSpPr/>
          <p:nvPr/>
        </p:nvSpPr>
        <p:spPr>
          <a:xfrm>
            <a:off x="5074920" y="1924050"/>
            <a:ext cx="9906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330;p42"/>
          <p:cNvSpPr/>
          <p:nvPr/>
        </p:nvSpPr>
        <p:spPr>
          <a:xfrm>
            <a:off x="2624455" y="3451860"/>
            <a:ext cx="9906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330;p42"/>
          <p:cNvSpPr/>
          <p:nvPr/>
        </p:nvSpPr>
        <p:spPr>
          <a:xfrm>
            <a:off x="3275965" y="2366645"/>
            <a:ext cx="9906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330;p42"/>
          <p:cNvSpPr/>
          <p:nvPr/>
        </p:nvSpPr>
        <p:spPr>
          <a:xfrm>
            <a:off x="4043045" y="2618105"/>
            <a:ext cx="9906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331;p42"/>
          <p:cNvSpPr/>
          <p:nvPr/>
        </p:nvSpPr>
        <p:spPr>
          <a:xfrm>
            <a:off x="6934835" y="2567940"/>
            <a:ext cx="202565" cy="20066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" name="Group 12"/>
          <p:cNvGrpSpPr/>
          <p:nvPr/>
        </p:nvGrpSpPr>
        <p:grpSpPr>
          <a:xfrm>
            <a:off x="6934835" y="2590800"/>
            <a:ext cx="201930" cy="570865"/>
            <a:chOff x="10921" y="4080"/>
            <a:chExt cx="318" cy="899"/>
          </a:xfrm>
        </p:grpSpPr>
        <p:sp>
          <p:nvSpPr>
            <p:cNvPr id="11" name="Google Shape;330;p42"/>
            <p:cNvSpPr/>
            <p:nvPr/>
          </p:nvSpPr>
          <p:spPr>
            <a:xfrm>
              <a:off x="10921" y="4693"/>
              <a:ext cx="319" cy="28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331;p42"/>
            <p:cNvSpPr/>
            <p:nvPr/>
          </p:nvSpPr>
          <p:spPr>
            <a:xfrm>
              <a:off x="10921" y="4080"/>
              <a:ext cx="319" cy="316"/>
            </a:xfrm>
            <a:prstGeom prst="rect">
              <a:avLst/>
            </a:prstGeom>
            <a:gradFill>
              <a:gsLst>
                <a:gs pos="0">
                  <a:srgbClr val="FBFB11"/>
                </a:gs>
                <a:gs pos="100000">
                  <a:srgbClr val="838309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238*346"/>
  <p:tag name="TABLE_ENDDRAG_RECT" val="109*49*238*346"/>
</p:tagLst>
</file>

<file path=ppt/theme/theme1.xml><?xml version="1.0" encoding="utf-8"?>
<a:theme xmlns:a="http://schemas.openxmlformats.org/drawingml/2006/main" name="University Hospit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5BBDFF"/>
      </a:accent1>
      <a:accent2>
        <a:srgbClr val="666666"/>
      </a:accent2>
      <a:accent3>
        <a:srgbClr val="404040"/>
      </a:accent3>
      <a:accent4>
        <a:srgbClr val="5BBDFF"/>
      </a:accent4>
      <a:accent5>
        <a:srgbClr val="5BBDFF"/>
      </a:accent5>
      <a:accent6>
        <a:srgbClr val="5BBDFF"/>
      </a:accent6>
      <a:hlink>
        <a:srgbClr val="5BBD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7152</Words>
  <Application>WPS Presentation</Application>
  <PresentationFormat/>
  <Paragraphs>412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Arial</vt:lpstr>
      <vt:lpstr>SimSun</vt:lpstr>
      <vt:lpstr>Wingdings</vt:lpstr>
      <vt:lpstr>Arial</vt:lpstr>
      <vt:lpstr>Roboto</vt:lpstr>
      <vt:lpstr>Lato</vt:lpstr>
      <vt:lpstr>Muli</vt:lpstr>
      <vt:lpstr>Segoe Print</vt:lpstr>
      <vt:lpstr>Raleway</vt:lpstr>
      <vt:lpstr>Microsoft YaHei</vt:lpstr>
      <vt:lpstr>Arial Unicode MS</vt:lpstr>
      <vt:lpstr>Lato Black</vt:lpstr>
      <vt:lpstr>Roboto Black</vt:lpstr>
      <vt:lpstr>University Hospital by Slidesgo</vt:lpstr>
      <vt:lpstr>COLUMBIA ASIA HOSPITAL</vt:lpstr>
      <vt:lpstr>Data Description</vt:lpstr>
      <vt:lpstr>Data Description</vt:lpstr>
      <vt:lpstr>Contents:</vt:lpstr>
      <vt:lpstr>01.  Introduction</vt:lpstr>
      <vt:lpstr>Introduction</vt:lpstr>
      <vt:lpstr>Our Hospital</vt:lpstr>
      <vt:lpstr>02.  About</vt:lpstr>
      <vt:lpstr>Map of Locations</vt:lpstr>
      <vt:lpstr>Mission</vt:lpstr>
      <vt:lpstr>9,100+</vt:lpstr>
      <vt:lpstr>Reached Milestones</vt:lpstr>
      <vt:lpstr>PowerPoint 演示文稿</vt:lpstr>
      <vt:lpstr>9216</vt:lpstr>
      <vt:lpstr>Areas We Cover</vt:lpstr>
      <vt:lpstr>Hospital Analysis</vt:lpstr>
      <vt:lpstr>PowerPoint 演示文稿</vt:lpstr>
      <vt:lpstr>22</vt:lpstr>
      <vt:lpstr>No. of Doctors</vt:lpstr>
      <vt:lpstr>05.  Patient Stats </vt:lpstr>
      <vt:lpstr>9216</vt:lpstr>
      <vt:lpstr>Patients</vt:lpstr>
      <vt:lpstr>35 mins 13 secs</vt:lpstr>
      <vt:lpstr>Patient Gender</vt:lpstr>
      <vt:lpstr>Patient Age Group</vt:lpstr>
      <vt:lpstr>Patient Care</vt:lpstr>
      <vt:lpstr>1.36</vt:lpstr>
      <vt:lpstr>Patient Satisfaction Score</vt:lpstr>
      <vt:lpstr>Patient  Satisfaction Score</vt:lpstr>
      <vt:lpstr>06.  Stratergies &amp; Improvements</vt:lpstr>
      <vt:lpstr>Patient Satisfaction Score</vt:lpstr>
      <vt:lpstr>2</vt:lpstr>
      <vt:lpstr>Patient Charges</vt:lpstr>
      <vt:lpstr>New Hire</vt:lpstr>
      <vt:lpstr>Hospital Dashboard</vt:lpstr>
      <vt:lpstr>Hospital Dashboard</vt:lpstr>
      <vt:lpstr>Doctor Dashboard</vt:lpstr>
      <vt:lpstr>Patient Dashboard</vt:lpstr>
      <vt:lpstr>Testimonials</vt:lpstr>
      <vt:lpstr>Prestige Hospitals Group Awards</vt:lpstr>
      <vt:lpstr>Our Hero 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COLOMBIA ASIA HOSPITAL</dc:title>
  <dc:creator/>
  <cp:lastModifiedBy>shel nor</cp:lastModifiedBy>
  <cp:revision>34</cp:revision>
  <dcterms:created xsi:type="dcterms:W3CDTF">2024-09-02T05:41:00Z</dcterms:created>
  <dcterms:modified xsi:type="dcterms:W3CDTF">2024-09-17T17:47:15Z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9645ABE0FF3C42BEBF124AFB1EB19C7B_12</vt:lpwstr>
  </property>
  <property fmtid="{D5CDD505-2E9C-101B-9397-08002B2CF9AE}" pid="3" name="KSOProductBuildVer">
    <vt:lpwstr>1033-12.2.0.18283</vt:lpwstr>
  </property>
</Properties>
</file>